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3" r:id="rId7"/>
    <p:sldId id="262" r:id="rId8"/>
    <p:sldId id="264" r:id="rId9"/>
    <p:sldId id="266" r:id="rId10"/>
    <p:sldId id="265" r:id="rId11"/>
    <p:sldId id="267" r:id="rId12"/>
    <p:sldId id="268" r:id="rId13"/>
    <p:sldId id="269" r:id="rId14"/>
    <p:sldId id="271" r:id="rId15"/>
    <p:sldId id="272"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6F497-7A71-4BAC-A087-CBA43EE8B84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55AF0B0-DD4B-4893-95B2-80B9624DA6A4}">
      <dgm:prSet/>
      <dgm:spPr/>
      <dgm:t>
        <a:bodyPr/>
        <a:lstStyle/>
        <a:p>
          <a:pPr rtl="0"/>
          <a:r>
            <a:rPr lang="en-US" b="1" u="sng" dirty="0" smtClean="0"/>
            <a:t>CHEMICAL PROPERTIES OF METALS</a:t>
          </a:r>
          <a:endParaRPr lang="en-US" b="1" u="sng" dirty="0"/>
        </a:p>
      </dgm:t>
    </dgm:pt>
    <dgm:pt modelId="{2E9FC13F-FE76-408E-8E25-77C7020C29C1}" type="parTrans" cxnId="{4F934D91-54A7-4AA5-A49C-BE24B1311EB0}">
      <dgm:prSet/>
      <dgm:spPr/>
      <dgm:t>
        <a:bodyPr/>
        <a:lstStyle/>
        <a:p>
          <a:endParaRPr lang="en-US"/>
        </a:p>
      </dgm:t>
    </dgm:pt>
    <dgm:pt modelId="{5135D6D6-1C3D-49BD-A272-19B344461A97}" type="sibTrans" cxnId="{4F934D91-54A7-4AA5-A49C-BE24B1311EB0}">
      <dgm:prSet/>
      <dgm:spPr/>
      <dgm:t>
        <a:bodyPr/>
        <a:lstStyle/>
        <a:p>
          <a:endParaRPr lang="en-US"/>
        </a:p>
      </dgm:t>
    </dgm:pt>
    <dgm:pt modelId="{F0EB3412-58B1-4BCD-A255-1CAF5BCF1CDF}" type="pres">
      <dgm:prSet presAssocID="{9496F497-7A71-4BAC-A087-CBA43EE8B843}" presName="linear" presStyleCnt="0">
        <dgm:presLayoutVars>
          <dgm:animLvl val="lvl"/>
          <dgm:resizeHandles val="exact"/>
        </dgm:presLayoutVars>
      </dgm:prSet>
      <dgm:spPr/>
      <dgm:t>
        <a:bodyPr/>
        <a:lstStyle/>
        <a:p>
          <a:endParaRPr lang="en-US"/>
        </a:p>
      </dgm:t>
    </dgm:pt>
    <dgm:pt modelId="{1708481C-501C-4F9E-900D-FC9ED38A3D76}" type="pres">
      <dgm:prSet presAssocID="{B55AF0B0-DD4B-4893-95B2-80B9624DA6A4}" presName="parentText" presStyleLbl="node1" presStyleIdx="0" presStyleCnt="1" custLinFactNeighborY="2329">
        <dgm:presLayoutVars>
          <dgm:chMax val="0"/>
          <dgm:bulletEnabled val="1"/>
        </dgm:presLayoutVars>
      </dgm:prSet>
      <dgm:spPr/>
      <dgm:t>
        <a:bodyPr/>
        <a:lstStyle/>
        <a:p>
          <a:endParaRPr lang="en-US"/>
        </a:p>
      </dgm:t>
    </dgm:pt>
  </dgm:ptLst>
  <dgm:cxnLst>
    <dgm:cxn modelId="{4F934D91-54A7-4AA5-A49C-BE24B1311EB0}" srcId="{9496F497-7A71-4BAC-A087-CBA43EE8B843}" destId="{B55AF0B0-DD4B-4893-95B2-80B9624DA6A4}" srcOrd="0" destOrd="0" parTransId="{2E9FC13F-FE76-408E-8E25-77C7020C29C1}" sibTransId="{5135D6D6-1C3D-49BD-A272-19B344461A97}"/>
    <dgm:cxn modelId="{DF618590-D58E-4659-BDEA-B6862220B5B2}" type="presOf" srcId="{9496F497-7A71-4BAC-A087-CBA43EE8B843}" destId="{F0EB3412-58B1-4BCD-A255-1CAF5BCF1CDF}" srcOrd="0" destOrd="0" presId="urn:microsoft.com/office/officeart/2005/8/layout/vList2"/>
    <dgm:cxn modelId="{2BDA8022-3750-4454-9380-3139ECC1D0D4}" type="presOf" srcId="{B55AF0B0-DD4B-4893-95B2-80B9624DA6A4}" destId="{1708481C-501C-4F9E-900D-FC9ED38A3D76}" srcOrd="0" destOrd="0" presId="urn:microsoft.com/office/officeart/2005/8/layout/vList2"/>
    <dgm:cxn modelId="{32CE9282-C2DA-4E4D-9164-583C8CA444FB}" type="presParOf" srcId="{F0EB3412-58B1-4BCD-A255-1CAF5BCF1CDF}" destId="{1708481C-501C-4F9E-900D-FC9ED38A3D76}"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9496F497-7A71-4BAC-A087-CBA43EE8B84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5AF0B0-DD4B-4893-95B2-80B9624DA6A4}">
      <dgm:prSet/>
      <dgm:spPr/>
      <dgm:t>
        <a:bodyPr/>
        <a:lstStyle/>
        <a:p>
          <a:pPr rtl="0"/>
          <a:r>
            <a:rPr lang="en-US" b="1" u="sng" dirty="0" smtClean="0"/>
            <a:t>CHEMICAL PROPERTIES OF NON METALS</a:t>
          </a:r>
          <a:endParaRPr lang="en-US" b="1" u="sng" dirty="0"/>
        </a:p>
      </dgm:t>
    </dgm:pt>
    <dgm:pt modelId="{2E9FC13F-FE76-408E-8E25-77C7020C29C1}" type="parTrans" cxnId="{4F934D91-54A7-4AA5-A49C-BE24B1311EB0}">
      <dgm:prSet/>
      <dgm:spPr/>
      <dgm:t>
        <a:bodyPr/>
        <a:lstStyle/>
        <a:p>
          <a:endParaRPr lang="en-US"/>
        </a:p>
      </dgm:t>
    </dgm:pt>
    <dgm:pt modelId="{5135D6D6-1C3D-49BD-A272-19B344461A97}" type="sibTrans" cxnId="{4F934D91-54A7-4AA5-A49C-BE24B1311EB0}">
      <dgm:prSet/>
      <dgm:spPr/>
      <dgm:t>
        <a:bodyPr/>
        <a:lstStyle/>
        <a:p>
          <a:endParaRPr lang="en-US"/>
        </a:p>
      </dgm:t>
    </dgm:pt>
    <dgm:pt modelId="{F0EB3412-58B1-4BCD-A255-1CAF5BCF1CDF}" type="pres">
      <dgm:prSet presAssocID="{9496F497-7A71-4BAC-A087-CBA43EE8B843}" presName="linear" presStyleCnt="0">
        <dgm:presLayoutVars>
          <dgm:animLvl val="lvl"/>
          <dgm:resizeHandles val="exact"/>
        </dgm:presLayoutVars>
      </dgm:prSet>
      <dgm:spPr/>
      <dgm:t>
        <a:bodyPr/>
        <a:lstStyle/>
        <a:p>
          <a:endParaRPr lang="en-US"/>
        </a:p>
      </dgm:t>
    </dgm:pt>
    <dgm:pt modelId="{1708481C-501C-4F9E-900D-FC9ED38A3D76}" type="pres">
      <dgm:prSet presAssocID="{B55AF0B0-DD4B-4893-95B2-80B9624DA6A4}" presName="parentText" presStyleLbl="node1" presStyleIdx="0" presStyleCnt="1" custLinFactNeighborY="2329">
        <dgm:presLayoutVars>
          <dgm:chMax val="0"/>
          <dgm:bulletEnabled val="1"/>
        </dgm:presLayoutVars>
      </dgm:prSet>
      <dgm:spPr/>
      <dgm:t>
        <a:bodyPr/>
        <a:lstStyle/>
        <a:p>
          <a:endParaRPr lang="en-US"/>
        </a:p>
      </dgm:t>
    </dgm:pt>
  </dgm:ptLst>
  <dgm:cxnLst>
    <dgm:cxn modelId="{4F934D91-54A7-4AA5-A49C-BE24B1311EB0}" srcId="{9496F497-7A71-4BAC-A087-CBA43EE8B843}" destId="{B55AF0B0-DD4B-4893-95B2-80B9624DA6A4}" srcOrd="0" destOrd="0" parTransId="{2E9FC13F-FE76-408E-8E25-77C7020C29C1}" sibTransId="{5135D6D6-1C3D-49BD-A272-19B344461A97}"/>
    <dgm:cxn modelId="{4E80A81E-291D-481F-B400-547F7114C286}" type="presOf" srcId="{B55AF0B0-DD4B-4893-95B2-80B9624DA6A4}" destId="{1708481C-501C-4F9E-900D-FC9ED38A3D76}" srcOrd="0" destOrd="0" presId="urn:microsoft.com/office/officeart/2005/8/layout/vList2"/>
    <dgm:cxn modelId="{5E96B7AE-1B46-4ED5-9246-3D1101C7AD85}" type="presOf" srcId="{9496F497-7A71-4BAC-A087-CBA43EE8B843}" destId="{F0EB3412-58B1-4BCD-A255-1CAF5BCF1CDF}" srcOrd="0" destOrd="0" presId="urn:microsoft.com/office/officeart/2005/8/layout/vList2"/>
    <dgm:cxn modelId="{BE3CBAA9-75C5-4752-8619-51C99F180639}" type="presParOf" srcId="{F0EB3412-58B1-4BCD-A255-1CAF5BCF1CDF}" destId="{1708481C-501C-4F9E-900D-FC9ED38A3D76}"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9496F497-7A71-4BAC-A087-CBA43EE8B84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55AF0B0-DD4B-4893-95B2-80B9624DA6A4}">
      <dgm:prSet/>
      <dgm:spPr/>
      <dgm:t>
        <a:bodyPr/>
        <a:lstStyle/>
        <a:p>
          <a:pPr rtl="0"/>
          <a:r>
            <a:rPr lang="en-US" b="1" u="sng" dirty="0" smtClean="0"/>
            <a:t>CHEMICAL PROPERTIES OF METALS</a:t>
          </a:r>
          <a:endParaRPr lang="en-US" b="1" u="sng" dirty="0"/>
        </a:p>
      </dgm:t>
    </dgm:pt>
    <dgm:pt modelId="{2E9FC13F-FE76-408E-8E25-77C7020C29C1}" type="parTrans" cxnId="{4F934D91-54A7-4AA5-A49C-BE24B1311EB0}">
      <dgm:prSet/>
      <dgm:spPr/>
      <dgm:t>
        <a:bodyPr/>
        <a:lstStyle/>
        <a:p>
          <a:endParaRPr lang="en-US"/>
        </a:p>
      </dgm:t>
    </dgm:pt>
    <dgm:pt modelId="{5135D6D6-1C3D-49BD-A272-19B344461A97}" type="sibTrans" cxnId="{4F934D91-54A7-4AA5-A49C-BE24B1311EB0}">
      <dgm:prSet/>
      <dgm:spPr/>
      <dgm:t>
        <a:bodyPr/>
        <a:lstStyle/>
        <a:p>
          <a:endParaRPr lang="en-US"/>
        </a:p>
      </dgm:t>
    </dgm:pt>
    <dgm:pt modelId="{F0EB3412-58B1-4BCD-A255-1CAF5BCF1CDF}" type="pres">
      <dgm:prSet presAssocID="{9496F497-7A71-4BAC-A087-CBA43EE8B843}" presName="linear" presStyleCnt="0">
        <dgm:presLayoutVars>
          <dgm:animLvl val="lvl"/>
          <dgm:resizeHandles val="exact"/>
        </dgm:presLayoutVars>
      </dgm:prSet>
      <dgm:spPr/>
      <dgm:t>
        <a:bodyPr/>
        <a:lstStyle/>
        <a:p>
          <a:endParaRPr lang="en-US"/>
        </a:p>
      </dgm:t>
    </dgm:pt>
    <dgm:pt modelId="{1708481C-501C-4F9E-900D-FC9ED38A3D76}" type="pres">
      <dgm:prSet presAssocID="{B55AF0B0-DD4B-4893-95B2-80B9624DA6A4}" presName="parentText" presStyleLbl="node1" presStyleIdx="0" presStyleCnt="1" custLinFactNeighborY="2329">
        <dgm:presLayoutVars>
          <dgm:chMax val="0"/>
          <dgm:bulletEnabled val="1"/>
        </dgm:presLayoutVars>
      </dgm:prSet>
      <dgm:spPr/>
      <dgm:t>
        <a:bodyPr/>
        <a:lstStyle/>
        <a:p>
          <a:endParaRPr lang="en-US"/>
        </a:p>
      </dgm:t>
    </dgm:pt>
  </dgm:ptLst>
  <dgm:cxnLst>
    <dgm:cxn modelId="{4F934D91-54A7-4AA5-A49C-BE24B1311EB0}" srcId="{9496F497-7A71-4BAC-A087-CBA43EE8B843}" destId="{B55AF0B0-DD4B-4893-95B2-80B9624DA6A4}" srcOrd="0" destOrd="0" parTransId="{2E9FC13F-FE76-408E-8E25-77C7020C29C1}" sibTransId="{5135D6D6-1C3D-49BD-A272-19B344461A97}"/>
    <dgm:cxn modelId="{B1C9F1CF-7A7D-45F0-BE42-A3BB97202E46}" type="presOf" srcId="{B55AF0B0-DD4B-4893-95B2-80B9624DA6A4}" destId="{1708481C-501C-4F9E-900D-FC9ED38A3D76}" srcOrd="0" destOrd="0" presId="urn:microsoft.com/office/officeart/2005/8/layout/vList2"/>
    <dgm:cxn modelId="{94E5FDB5-2703-4A06-9BCC-C1EDF2540A9B}" type="presOf" srcId="{9496F497-7A71-4BAC-A087-CBA43EE8B843}" destId="{F0EB3412-58B1-4BCD-A255-1CAF5BCF1CDF}" srcOrd="0" destOrd="0" presId="urn:microsoft.com/office/officeart/2005/8/layout/vList2"/>
    <dgm:cxn modelId="{08A54996-E736-4A43-B178-494500262D20}" type="presParOf" srcId="{F0EB3412-58B1-4BCD-A255-1CAF5BCF1CDF}" destId="{1708481C-501C-4F9E-900D-FC9ED38A3D76}"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9496F497-7A71-4BAC-A087-CBA43EE8B84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5AF0B0-DD4B-4893-95B2-80B9624DA6A4}">
      <dgm:prSet/>
      <dgm:spPr/>
      <dgm:t>
        <a:bodyPr/>
        <a:lstStyle/>
        <a:p>
          <a:pPr rtl="0"/>
          <a:r>
            <a:rPr lang="en-US" b="1" u="sng" dirty="0" smtClean="0"/>
            <a:t>CHEMICAL PROPERTIES OF NON METALS</a:t>
          </a:r>
          <a:endParaRPr lang="en-US" b="1" u="sng" dirty="0"/>
        </a:p>
      </dgm:t>
    </dgm:pt>
    <dgm:pt modelId="{2E9FC13F-FE76-408E-8E25-77C7020C29C1}" type="parTrans" cxnId="{4F934D91-54A7-4AA5-A49C-BE24B1311EB0}">
      <dgm:prSet/>
      <dgm:spPr/>
      <dgm:t>
        <a:bodyPr/>
        <a:lstStyle/>
        <a:p>
          <a:endParaRPr lang="en-US"/>
        </a:p>
      </dgm:t>
    </dgm:pt>
    <dgm:pt modelId="{5135D6D6-1C3D-49BD-A272-19B344461A97}" type="sibTrans" cxnId="{4F934D91-54A7-4AA5-A49C-BE24B1311EB0}">
      <dgm:prSet/>
      <dgm:spPr/>
      <dgm:t>
        <a:bodyPr/>
        <a:lstStyle/>
        <a:p>
          <a:endParaRPr lang="en-US"/>
        </a:p>
      </dgm:t>
    </dgm:pt>
    <dgm:pt modelId="{F0EB3412-58B1-4BCD-A255-1CAF5BCF1CDF}" type="pres">
      <dgm:prSet presAssocID="{9496F497-7A71-4BAC-A087-CBA43EE8B843}" presName="linear" presStyleCnt="0">
        <dgm:presLayoutVars>
          <dgm:animLvl val="lvl"/>
          <dgm:resizeHandles val="exact"/>
        </dgm:presLayoutVars>
      </dgm:prSet>
      <dgm:spPr/>
      <dgm:t>
        <a:bodyPr/>
        <a:lstStyle/>
        <a:p>
          <a:endParaRPr lang="en-US"/>
        </a:p>
      </dgm:t>
    </dgm:pt>
    <dgm:pt modelId="{1708481C-501C-4F9E-900D-FC9ED38A3D76}" type="pres">
      <dgm:prSet presAssocID="{B55AF0B0-DD4B-4893-95B2-80B9624DA6A4}" presName="parentText" presStyleLbl="node1" presStyleIdx="0" presStyleCnt="1" custLinFactNeighborY="2329">
        <dgm:presLayoutVars>
          <dgm:chMax val="0"/>
          <dgm:bulletEnabled val="1"/>
        </dgm:presLayoutVars>
      </dgm:prSet>
      <dgm:spPr/>
      <dgm:t>
        <a:bodyPr/>
        <a:lstStyle/>
        <a:p>
          <a:endParaRPr lang="en-US"/>
        </a:p>
      </dgm:t>
    </dgm:pt>
  </dgm:ptLst>
  <dgm:cxnLst>
    <dgm:cxn modelId="{4F934D91-54A7-4AA5-A49C-BE24B1311EB0}" srcId="{9496F497-7A71-4BAC-A087-CBA43EE8B843}" destId="{B55AF0B0-DD4B-4893-95B2-80B9624DA6A4}" srcOrd="0" destOrd="0" parTransId="{2E9FC13F-FE76-408E-8E25-77C7020C29C1}" sibTransId="{5135D6D6-1C3D-49BD-A272-19B344461A97}"/>
    <dgm:cxn modelId="{1AAB9EA5-CD7E-4570-8A7A-1E90B0150CC8}" type="presOf" srcId="{9496F497-7A71-4BAC-A087-CBA43EE8B843}" destId="{F0EB3412-58B1-4BCD-A255-1CAF5BCF1CDF}" srcOrd="0" destOrd="0" presId="urn:microsoft.com/office/officeart/2005/8/layout/vList2"/>
    <dgm:cxn modelId="{2E291A18-70CF-4A0B-AD37-F57362B827D4}" type="presOf" srcId="{B55AF0B0-DD4B-4893-95B2-80B9624DA6A4}" destId="{1708481C-501C-4F9E-900D-FC9ED38A3D76}" srcOrd="0" destOrd="0" presId="urn:microsoft.com/office/officeart/2005/8/layout/vList2"/>
    <dgm:cxn modelId="{975DB420-C505-4F96-92AA-EF7EB021A992}" type="presParOf" srcId="{F0EB3412-58B1-4BCD-A255-1CAF5BCF1CDF}" destId="{1708481C-501C-4F9E-900D-FC9ED38A3D76}"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9496F497-7A71-4BAC-A087-CBA43EE8B84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5AF0B0-DD4B-4893-95B2-80B9624DA6A4}">
      <dgm:prSet/>
      <dgm:spPr/>
      <dgm:t>
        <a:bodyPr/>
        <a:lstStyle/>
        <a:p>
          <a:pPr rtl="0"/>
          <a:r>
            <a:rPr lang="en-US" b="1" u="sng" dirty="0" smtClean="0"/>
            <a:t>CHEMICAL PROPERTIES OF METALS</a:t>
          </a:r>
          <a:endParaRPr lang="en-US" b="1" u="sng" dirty="0"/>
        </a:p>
      </dgm:t>
    </dgm:pt>
    <dgm:pt modelId="{2E9FC13F-FE76-408E-8E25-77C7020C29C1}" type="parTrans" cxnId="{4F934D91-54A7-4AA5-A49C-BE24B1311EB0}">
      <dgm:prSet/>
      <dgm:spPr/>
      <dgm:t>
        <a:bodyPr/>
        <a:lstStyle/>
        <a:p>
          <a:endParaRPr lang="en-US"/>
        </a:p>
      </dgm:t>
    </dgm:pt>
    <dgm:pt modelId="{5135D6D6-1C3D-49BD-A272-19B344461A97}" type="sibTrans" cxnId="{4F934D91-54A7-4AA5-A49C-BE24B1311EB0}">
      <dgm:prSet/>
      <dgm:spPr/>
      <dgm:t>
        <a:bodyPr/>
        <a:lstStyle/>
        <a:p>
          <a:endParaRPr lang="en-US"/>
        </a:p>
      </dgm:t>
    </dgm:pt>
    <dgm:pt modelId="{F0EB3412-58B1-4BCD-A255-1CAF5BCF1CDF}" type="pres">
      <dgm:prSet presAssocID="{9496F497-7A71-4BAC-A087-CBA43EE8B843}" presName="linear" presStyleCnt="0">
        <dgm:presLayoutVars>
          <dgm:animLvl val="lvl"/>
          <dgm:resizeHandles val="exact"/>
        </dgm:presLayoutVars>
      </dgm:prSet>
      <dgm:spPr/>
      <dgm:t>
        <a:bodyPr/>
        <a:lstStyle/>
        <a:p>
          <a:endParaRPr lang="en-US"/>
        </a:p>
      </dgm:t>
    </dgm:pt>
    <dgm:pt modelId="{1708481C-501C-4F9E-900D-FC9ED38A3D76}" type="pres">
      <dgm:prSet presAssocID="{B55AF0B0-DD4B-4893-95B2-80B9624DA6A4}" presName="parentText" presStyleLbl="node1" presStyleIdx="0" presStyleCnt="1" custLinFactNeighborY="2329">
        <dgm:presLayoutVars>
          <dgm:chMax val="0"/>
          <dgm:bulletEnabled val="1"/>
        </dgm:presLayoutVars>
      </dgm:prSet>
      <dgm:spPr/>
      <dgm:t>
        <a:bodyPr/>
        <a:lstStyle/>
        <a:p>
          <a:endParaRPr lang="en-US"/>
        </a:p>
      </dgm:t>
    </dgm:pt>
  </dgm:ptLst>
  <dgm:cxnLst>
    <dgm:cxn modelId="{4F934D91-54A7-4AA5-A49C-BE24B1311EB0}" srcId="{9496F497-7A71-4BAC-A087-CBA43EE8B843}" destId="{B55AF0B0-DD4B-4893-95B2-80B9624DA6A4}" srcOrd="0" destOrd="0" parTransId="{2E9FC13F-FE76-408E-8E25-77C7020C29C1}" sibTransId="{5135D6D6-1C3D-49BD-A272-19B344461A97}"/>
    <dgm:cxn modelId="{E8900579-9D92-441D-B8B2-B78AF3740EE0}" type="presOf" srcId="{B55AF0B0-DD4B-4893-95B2-80B9624DA6A4}" destId="{1708481C-501C-4F9E-900D-FC9ED38A3D76}" srcOrd="0" destOrd="0" presId="urn:microsoft.com/office/officeart/2005/8/layout/vList2"/>
    <dgm:cxn modelId="{50D85067-5449-435A-97A7-47765FBAA7E8}" type="presOf" srcId="{9496F497-7A71-4BAC-A087-CBA43EE8B843}" destId="{F0EB3412-58B1-4BCD-A255-1CAF5BCF1CDF}" srcOrd="0" destOrd="0" presId="urn:microsoft.com/office/officeart/2005/8/layout/vList2"/>
    <dgm:cxn modelId="{7BF63044-A2C9-41F9-B8FF-899BCC44BE42}" type="presParOf" srcId="{F0EB3412-58B1-4BCD-A255-1CAF5BCF1CDF}" destId="{1708481C-501C-4F9E-900D-FC9ED38A3D76}"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9496F497-7A71-4BAC-A087-CBA43EE8B84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5AF0B0-DD4B-4893-95B2-80B9624DA6A4}">
      <dgm:prSet/>
      <dgm:spPr/>
      <dgm:t>
        <a:bodyPr/>
        <a:lstStyle/>
        <a:p>
          <a:pPr rtl="0"/>
          <a:r>
            <a:rPr lang="en-US" b="1" u="sng" dirty="0" smtClean="0"/>
            <a:t>CHEMICAL PROPERTIES OF METALS</a:t>
          </a:r>
          <a:endParaRPr lang="en-US" b="1" u="sng" dirty="0"/>
        </a:p>
      </dgm:t>
    </dgm:pt>
    <dgm:pt modelId="{2E9FC13F-FE76-408E-8E25-77C7020C29C1}" type="parTrans" cxnId="{4F934D91-54A7-4AA5-A49C-BE24B1311EB0}">
      <dgm:prSet/>
      <dgm:spPr/>
      <dgm:t>
        <a:bodyPr/>
        <a:lstStyle/>
        <a:p>
          <a:endParaRPr lang="en-US"/>
        </a:p>
      </dgm:t>
    </dgm:pt>
    <dgm:pt modelId="{5135D6D6-1C3D-49BD-A272-19B344461A97}" type="sibTrans" cxnId="{4F934D91-54A7-4AA5-A49C-BE24B1311EB0}">
      <dgm:prSet/>
      <dgm:spPr/>
      <dgm:t>
        <a:bodyPr/>
        <a:lstStyle/>
        <a:p>
          <a:endParaRPr lang="en-US"/>
        </a:p>
      </dgm:t>
    </dgm:pt>
    <dgm:pt modelId="{F0EB3412-58B1-4BCD-A255-1CAF5BCF1CDF}" type="pres">
      <dgm:prSet presAssocID="{9496F497-7A71-4BAC-A087-CBA43EE8B843}" presName="linear" presStyleCnt="0">
        <dgm:presLayoutVars>
          <dgm:animLvl val="lvl"/>
          <dgm:resizeHandles val="exact"/>
        </dgm:presLayoutVars>
      </dgm:prSet>
      <dgm:spPr/>
      <dgm:t>
        <a:bodyPr/>
        <a:lstStyle/>
        <a:p>
          <a:endParaRPr lang="en-US"/>
        </a:p>
      </dgm:t>
    </dgm:pt>
    <dgm:pt modelId="{1708481C-501C-4F9E-900D-FC9ED38A3D76}" type="pres">
      <dgm:prSet presAssocID="{B55AF0B0-DD4B-4893-95B2-80B9624DA6A4}" presName="parentText" presStyleLbl="node1" presStyleIdx="0" presStyleCnt="1" custLinFactNeighborY="2329">
        <dgm:presLayoutVars>
          <dgm:chMax val="0"/>
          <dgm:bulletEnabled val="1"/>
        </dgm:presLayoutVars>
      </dgm:prSet>
      <dgm:spPr/>
      <dgm:t>
        <a:bodyPr/>
        <a:lstStyle/>
        <a:p>
          <a:endParaRPr lang="en-US"/>
        </a:p>
      </dgm:t>
    </dgm:pt>
  </dgm:ptLst>
  <dgm:cxnLst>
    <dgm:cxn modelId="{4F934D91-54A7-4AA5-A49C-BE24B1311EB0}" srcId="{9496F497-7A71-4BAC-A087-CBA43EE8B843}" destId="{B55AF0B0-DD4B-4893-95B2-80B9624DA6A4}" srcOrd="0" destOrd="0" parTransId="{2E9FC13F-FE76-408E-8E25-77C7020C29C1}" sibTransId="{5135D6D6-1C3D-49BD-A272-19B344461A97}"/>
    <dgm:cxn modelId="{0728356B-C5C0-4AAE-8A2F-83A3B557B754}" type="presOf" srcId="{B55AF0B0-DD4B-4893-95B2-80B9624DA6A4}" destId="{1708481C-501C-4F9E-900D-FC9ED38A3D76}" srcOrd="0" destOrd="0" presId="urn:microsoft.com/office/officeart/2005/8/layout/vList2"/>
    <dgm:cxn modelId="{8A04CE4B-2CF5-47DB-879F-33794646AA47}" type="presOf" srcId="{9496F497-7A71-4BAC-A087-CBA43EE8B843}" destId="{F0EB3412-58B1-4BCD-A255-1CAF5BCF1CDF}" srcOrd="0" destOrd="0" presId="urn:microsoft.com/office/officeart/2005/8/layout/vList2"/>
    <dgm:cxn modelId="{5E462E33-6AAF-4AF6-9177-98C22BF2FCC8}" type="presParOf" srcId="{F0EB3412-58B1-4BCD-A255-1CAF5BCF1CDF}" destId="{1708481C-501C-4F9E-900D-FC9ED38A3D76}"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8F9CD437-9A05-4B93-9C52-9B485E9C3A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12C62F0-25DB-4CC8-9D1E-B716475B5703}">
      <dgm:prSet/>
      <dgm:spPr/>
      <dgm:t>
        <a:bodyPr/>
        <a:lstStyle/>
        <a:p>
          <a:pPr rtl="0"/>
          <a:r>
            <a:rPr lang="en-US" b="1" u="sng" dirty="0" smtClean="0"/>
            <a:t>DISPLACEMENT REACTIONS</a:t>
          </a:r>
          <a:r>
            <a:rPr lang="en-US" b="1" dirty="0" smtClean="0"/>
            <a:t>:-</a:t>
          </a:r>
          <a:endParaRPr lang="en-US" b="1" dirty="0"/>
        </a:p>
      </dgm:t>
    </dgm:pt>
    <dgm:pt modelId="{E4F20293-7AF6-4F0C-8EC0-DC9336EA8762}" type="parTrans" cxnId="{F9A1A4BB-9B83-4693-83A1-E43C82AE0004}">
      <dgm:prSet/>
      <dgm:spPr/>
      <dgm:t>
        <a:bodyPr/>
        <a:lstStyle/>
        <a:p>
          <a:endParaRPr lang="en-US"/>
        </a:p>
      </dgm:t>
    </dgm:pt>
    <dgm:pt modelId="{C2DD92F1-7C96-40B8-849A-425477B0F92C}" type="sibTrans" cxnId="{F9A1A4BB-9B83-4693-83A1-E43C82AE0004}">
      <dgm:prSet/>
      <dgm:spPr/>
      <dgm:t>
        <a:bodyPr/>
        <a:lstStyle/>
        <a:p>
          <a:endParaRPr lang="en-US"/>
        </a:p>
      </dgm:t>
    </dgm:pt>
    <dgm:pt modelId="{9C3054F0-C9A0-44B2-9804-B63679199A56}" type="pres">
      <dgm:prSet presAssocID="{8F9CD437-9A05-4B93-9C52-9B485E9C3AE7}" presName="linear" presStyleCnt="0">
        <dgm:presLayoutVars>
          <dgm:animLvl val="lvl"/>
          <dgm:resizeHandles val="exact"/>
        </dgm:presLayoutVars>
      </dgm:prSet>
      <dgm:spPr/>
    </dgm:pt>
    <dgm:pt modelId="{EC8CE1C1-477D-47E4-9FD1-0745D436F309}" type="pres">
      <dgm:prSet presAssocID="{B12C62F0-25DB-4CC8-9D1E-B716475B5703}" presName="parentText" presStyleLbl="node1" presStyleIdx="0" presStyleCnt="1">
        <dgm:presLayoutVars>
          <dgm:chMax val="0"/>
          <dgm:bulletEnabled val="1"/>
        </dgm:presLayoutVars>
      </dgm:prSet>
      <dgm:spPr/>
    </dgm:pt>
  </dgm:ptLst>
  <dgm:cxnLst>
    <dgm:cxn modelId="{F9A1A4BB-9B83-4693-83A1-E43C82AE0004}" srcId="{8F9CD437-9A05-4B93-9C52-9B485E9C3AE7}" destId="{B12C62F0-25DB-4CC8-9D1E-B716475B5703}" srcOrd="0" destOrd="0" parTransId="{E4F20293-7AF6-4F0C-8EC0-DC9336EA8762}" sibTransId="{C2DD92F1-7C96-40B8-849A-425477B0F92C}"/>
    <dgm:cxn modelId="{758C2046-5BB5-488F-A5FD-1DB5773A9131}" type="presOf" srcId="{B12C62F0-25DB-4CC8-9D1E-B716475B5703}" destId="{EC8CE1C1-477D-47E4-9FD1-0745D436F309}" srcOrd="0" destOrd="0" presId="urn:microsoft.com/office/officeart/2005/8/layout/vList2"/>
    <dgm:cxn modelId="{7BDD35CA-5A66-4A9E-B14A-E33EC9DA9B0F}" type="presOf" srcId="{8F9CD437-9A05-4B93-9C52-9B485E9C3AE7}" destId="{9C3054F0-C9A0-44B2-9804-B63679199A56}" srcOrd="0" destOrd="0" presId="urn:microsoft.com/office/officeart/2005/8/layout/vList2"/>
    <dgm:cxn modelId="{662D5413-DC7F-4E7B-95AA-686E94865FBA}" type="presParOf" srcId="{9C3054F0-C9A0-44B2-9804-B63679199A56}" destId="{EC8CE1C1-477D-47E4-9FD1-0745D436F309}"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ABEA8463-2196-4120-B811-C999B142162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C59A77DD-7C2F-4B84-8A4B-960C7B03D16A}">
      <dgm:prSet/>
      <dgm:spPr/>
      <dgm:t>
        <a:bodyPr/>
        <a:lstStyle/>
        <a:p>
          <a:pPr rtl="0"/>
          <a:r>
            <a:rPr lang="en-US" b="1" i="1" dirty="0" smtClean="0"/>
            <a:t>USES OF COMMON METALS</a:t>
          </a:r>
          <a:endParaRPr lang="en-US" dirty="0"/>
        </a:p>
      </dgm:t>
    </dgm:pt>
    <dgm:pt modelId="{E715C836-C5D2-4BDF-B75E-0FB22071253F}" type="parTrans" cxnId="{49979506-FF52-4709-A3C0-27F093D5C55E}">
      <dgm:prSet/>
      <dgm:spPr/>
      <dgm:t>
        <a:bodyPr/>
        <a:lstStyle/>
        <a:p>
          <a:endParaRPr lang="en-US"/>
        </a:p>
      </dgm:t>
    </dgm:pt>
    <dgm:pt modelId="{73731120-8F9C-44E4-BCE0-F04CE65B47B8}" type="sibTrans" cxnId="{49979506-FF52-4709-A3C0-27F093D5C55E}">
      <dgm:prSet/>
      <dgm:spPr/>
      <dgm:t>
        <a:bodyPr/>
        <a:lstStyle/>
        <a:p>
          <a:endParaRPr lang="en-US"/>
        </a:p>
      </dgm:t>
    </dgm:pt>
    <dgm:pt modelId="{237D12B2-9AE2-48AB-AD56-C416B48CF0A4}" type="pres">
      <dgm:prSet presAssocID="{ABEA8463-2196-4120-B811-C999B1421629}" presName="Name0" presStyleCnt="0">
        <dgm:presLayoutVars>
          <dgm:dir/>
          <dgm:animLvl val="lvl"/>
          <dgm:resizeHandles val="exact"/>
        </dgm:presLayoutVars>
      </dgm:prSet>
      <dgm:spPr/>
    </dgm:pt>
    <dgm:pt modelId="{322A1CAE-ED8A-490C-BAF3-201F552265FD}" type="pres">
      <dgm:prSet presAssocID="{C59A77DD-7C2F-4B84-8A4B-960C7B03D16A}" presName="linNode" presStyleCnt="0"/>
      <dgm:spPr/>
    </dgm:pt>
    <dgm:pt modelId="{C875D399-107D-49FD-8F54-A061153A2828}" type="pres">
      <dgm:prSet presAssocID="{C59A77DD-7C2F-4B84-8A4B-960C7B03D16A}" presName="parentText" presStyleLbl="node1" presStyleIdx="0" presStyleCnt="1" custScaleX="277778">
        <dgm:presLayoutVars>
          <dgm:chMax val="1"/>
          <dgm:bulletEnabled val="1"/>
        </dgm:presLayoutVars>
      </dgm:prSet>
      <dgm:spPr/>
    </dgm:pt>
  </dgm:ptLst>
  <dgm:cxnLst>
    <dgm:cxn modelId="{BC85E718-4D42-463A-AB61-A16928A26E7D}" type="presOf" srcId="{ABEA8463-2196-4120-B811-C999B1421629}" destId="{237D12B2-9AE2-48AB-AD56-C416B48CF0A4}" srcOrd="0" destOrd="0" presId="urn:microsoft.com/office/officeart/2005/8/layout/vList5"/>
    <dgm:cxn modelId="{49979506-FF52-4709-A3C0-27F093D5C55E}" srcId="{ABEA8463-2196-4120-B811-C999B1421629}" destId="{C59A77DD-7C2F-4B84-8A4B-960C7B03D16A}" srcOrd="0" destOrd="0" parTransId="{E715C836-C5D2-4BDF-B75E-0FB22071253F}" sibTransId="{73731120-8F9C-44E4-BCE0-F04CE65B47B8}"/>
    <dgm:cxn modelId="{EAA5F458-13A3-4B39-B0DE-C9197953C861}" type="presOf" srcId="{C59A77DD-7C2F-4B84-8A4B-960C7B03D16A}" destId="{C875D399-107D-49FD-8F54-A061153A2828}" srcOrd="0" destOrd="0" presId="urn:microsoft.com/office/officeart/2005/8/layout/vList5"/>
    <dgm:cxn modelId="{9B66C40E-D49B-4C66-A672-C37B4E5955FB}" type="presParOf" srcId="{237D12B2-9AE2-48AB-AD56-C416B48CF0A4}" destId="{322A1CAE-ED8A-490C-BAF3-201F552265FD}" srcOrd="0" destOrd="0" presId="urn:microsoft.com/office/officeart/2005/8/layout/vList5"/>
    <dgm:cxn modelId="{165680DB-EFAD-4928-8717-0FF385431C14}" type="presParOf" srcId="{322A1CAE-ED8A-490C-BAF3-201F552265FD}" destId="{C875D399-107D-49FD-8F54-A061153A2828}" srcOrd="0"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DC159CA3-C16C-4A05-9FE4-156E21DC56E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ED13C399-2361-44AC-84FD-E41DF1766B31}">
      <dgm:prSet/>
      <dgm:spPr/>
      <dgm:t>
        <a:bodyPr/>
        <a:lstStyle/>
        <a:p>
          <a:pPr rtl="0"/>
          <a:r>
            <a:rPr lang="en-US" b="1" i="1" dirty="0" smtClean="0"/>
            <a:t>USES OF NON METALS</a:t>
          </a:r>
          <a:endParaRPr lang="en-US" dirty="0"/>
        </a:p>
      </dgm:t>
    </dgm:pt>
    <dgm:pt modelId="{9C8A67EB-AC95-43E9-AF15-B9C9643B865B}" type="parTrans" cxnId="{27C0495D-09B8-479C-B6D2-32B60C7C5A0F}">
      <dgm:prSet/>
      <dgm:spPr/>
      <dgm:t>
        <a:bodyPr/>
        <a:lstStyle/>
        <a:p>
          <a:endParaRPr lang="en-US"/>
        </a:p>
      </dgm:t>
    </dgm:pt>
    <dgm:pt modelId="{67B3C396-E09D-4F96-81FB-E459C9406B82}" type="sibTrans" cxnId="{27C0495D-09B8-479C-B6D2-32B60C7C5A0F}">
      <dgm:prSet/>
      <dgm:spPr/>
      <dgm:t>
        <a:bodyPr/>
        <a:lstStyle/>
        <a:p>
          <a:endParaRPr lang="en-US"/>
        </a:p>
      </dgm:t>
    </dgm:pt>
    <dgm:pt modelId="{099FCCF6-86AA-47E1-B857-ECC7ADD69956}" type="pres">
      <dgm:prSet presAssocID="{DC159CA3-C16C-4A05-9FE4-156E21DC56EB}" presName="linear" presStyleCnt="0">
        <dgm:presLayoutVars>
          <dgm:animLvl val="lvl"/>
          <dgm:resizeHandles val="exact"/>
        </dgm:presLayoutVars>
      </dgm:prSet>
      <dgm:spPr/>
    </dgm:pt>
    <dgm:pt modelId="{A26FC030-0EAB-47AE-A67D-C7DDB511D0AA}" type="pres">
      <dgm:prSet presAssocID="{ED13C399-2361-44AC-84FD-E41DF1766B31}" presName="parentText" presStyleLbl="node1" presStyleIdx="0" presStyleCnt="1">
        <dgm:presLayoutVars>
          <dgm:chMax val="0"/>
          <dgm:bulletEnabled val="1"/>
        </dgm:presLayoutVars>
      </dgm:prSet>
      <dgm:spPr/>
    </dgm:pt>
  </dgm:ptLst>
  <dgm:cxnLst>
    <dgm:cxn modelId="{052095C5-0F3F-4712-A463-9E0E696B2BA8}" type="presOf" srcId="{DC159CA3-C16C-4A05-9FE4-156E21DC56EB}" destId="{099FCCF6-86AA-47E1-B857-ECC7ADD69956}" srcOrd="0" destOrd="0" presId="urn:microsoft.com/office/officeart/2005/8/layout/vList2"/>
    <dgm:cxn modelId="{27C0495D-09B8-479C-B6D2-32B60C7C5A0F}" srcId="{DC159CA3-C16C-4A05-9FE4-156E21DC56EB}" destId="{ED13C399-2361-44AC-84FD-E41DF1766B31}" srcOrd="0" destOrd="0" parTransId="{9C8A67EB-AC95-43E9-AF15-B9C9643B865B}" sibTransId="{67B3C396-E09D-4F96-81FB-E459C9406B82}"/>
    <dgm:cxn modelId="{67CC3E77-1C05-46F1-85E7-D07E606CBBC9}" type="presOf" srcId="{ED13C399-2361-44AC-84FD-E41DF1766B31}" destId="{A26FC030-0EAB-47AE-A67D-C7DDB511D0AA}" srcOrd="0" destOrd="0" presId="urn:microsoft.com/office/officeart/2005/8/layout/vList2"/>
    <dgm:cxn modelId="{DC5806EB-29BD-4988-A6BC-4162D7E7C5AC}" type="presParOf" srcId="{099FCCF6-86AA-47E1-B857-ECC7ADD69956}" destId="{A26FC030-0EAB-47AE-A67D-C7DDB511D0AA}"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Non-metal" TargetMode="External"/><Relationship Id="rId13" Type="http://schemas.openxmlformats.org/officeDocument/2006/relationships/image" Target="../media/image3.jpeg"/><Relationship Id="rId3" Type="http://schemas.openxmlformats.org/officeDocument/2006/relationships/hyperlink" Target="http://en.wikipedia.org/wiki/Electrical_conductor" TargetMode="External"/><Relationship Id="rId7" Type="http://schemas.openxmlformats.org/officeDocument/2006/relationships/hyperlink" Target="http://en.wikipedia.org/wiki/Ionic_bonds" TargetMode="External"/><Relationship Id="rId12" Type="http://schemas.openxmlformats.org/officeDocument/2006/relationships/hyperlink" Target="http://en.wikipedia.org/wiki/Ion" TargetMode="External"/><Relationship Id="rId2" Type="http://schemas.openxmlformats.org/officeDocument/2006/relationships/hyperlink" Target="http://en.wikipedia.org/wiki/Chemical_element" TargetMode="External"/><Relationship Id="rId1" Type="http://schemas.openxmlformats.org/officeDocument/2006/relationships/slideLayout" Target="../slideLayouts/slideLayout2.xml"/><Relationship Id="rId6" Type="http://schemas.openxmlformats.org/officeDocument/2006/relationships/hyperlink" Target="http://en.wikipedia.org/wiki/Cations" TargetMode="External"/><Relationship Id="rId11" Type="http://schemas.openxmlformats.org/officeDocument/2006/relationships/hyperlink" Target="http://en.wikipedia.org/wiki/Electrons" TargetMode="External"/><Relationship Id="rId5" Type="http://schemas.openxmlformats.org/officeDocument/2006/relationships/hyperlink" Target="http://en.wikipedia.org/wiki/Heat" TargetMode="External"/><Relationship Id="rId10" Type="http://schemas.openxmlformats.org/officeDocument/2006/relationships/hyperlink" Target="http://en.wikipedia.org/wiki/Electrical_conductivity" TargetMode="External"/><Relationship Id="rId4" Type="http://schemas.openxmlformats.org/officeDocument/2006/relationships/hyperlink" Target="http://en.wikipedia.org/wiki/Electricity" TargetMode="External"/><Relationship Id="rId9" Type="http://schemas.openxmlformats.org/officeDocument/2006/relationships/hyperlink" Target="http://en.wikipedia.org/wiki/Greek_langua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Electricity" TargetMode="External"/><Relationship Id="rId7" Type="http://schemas.openxmlformats.org/officeDocument/2006/relationships/image" Target="../media/image5.jpeg"/><Relationship Id="rId2" Type="http://schemas.openxmlformats.org/officeDocument/2006/relationships/hyperlink" Target="http://en.wikipedia.org/wiki/Electrical_conductor" TargetMode="External"/><Relationship Id="rId1" Type="http://schemas.openxmlformats.org/officeDocument/2006/relationships/slideLayout" Target="../slideLayouts/slideLayout2.xml"/><Relationship Id="rId6" Type="http://schemas.openxmlformats.org/officeDocument/2006/relationships/hyperlink" Target="http://en.wikipedia.org/wiki/Non-metal" TargetMode="External"/><Relationship Id="rId5" Type="http://schemas.openxmlformats.org/officeDocument/2006/relationships/hyperlink" Target="http://en.wikipedia.org/wiki/Ionic_bonds" TargetMode="External"/><Relationship Id="rId4" Type="http://schemas.openxmlformats.org/officeDocument/2006/relationships/hyperlink" Target="http://en.wikipedia.org/wiki/Hea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subTitle" idx="1"/>
          </p:nvPr>
        </p:nvSpPr>
        <p:spPr>
          <a:xfrm>
            <a:off x="609600" y="2286000"/>
            <a:ext cx="8001000" cy="2819400"/>
          </a:xfrm>
          <a:gradFill rotWithShape="1">
            <a:gsLst>
              <a:gs pos="0">
                <a:srgbClr val="0000FF"/>
              </a:gs>
              <a:gs pos="100000">
                <a:schemeClr val="accent2"/>
              </a:gs>
            </a:gsLst>
            <a:lin ang="5400000" scaled="1"/>
          </a:gradFill>
          <a:ln>
            <a:solidFill>
              <a:srgbClr val="000000"/>
            </a:solidFill>
          </a:ln>
        </p:spPr>
        <p:txBody>
          <a:bodyPr/>
          <a:lstStyle/>
          <a:p>
            <a:endParaRPr lang="en-US" b="1" i="1" dirty="0" smtClean="0">
              <a:latin typeface="Copperplate Gothic Bold" pitchFamily="34" charset="0"/>
            </a:endParaRPr>
          </a:p>
          <a:p>
            <a:endParaRPr lang="en-US" b="1" i="1" dirty="0">
              <a:latin typeface="Copperplate Gothic Bold" pitchFamily="34" charset="0"/>
            </a:endParaRPr>
          </a:p>
          <a:p>
            <a:r>
              <a:rPr lang="en-US" sz="4400" b="1" i="1" dirty="0" smtClean="0">
                <a:latin typeface="Copperplate Gothic Bold" pitchFamily="34" charset="0"/>
              </a:rPr>
              <a:t>CLASS-VIII</a:t>
            </a:r>
            <a:endParaRPr lang="en-US" sz="4400" b="1" i="1" dirty="0">
              <a:latin typeface="Copperplate Gothic Bold" pitchFamily="34" charset="0"/>
            </a:endParaRPr>
          </a:p>
          <a:p>
            <a:endParaRPr lang="en-US" sz="4400" b="1" i="1" dirty="0">
              <a:latin typeface="Copperplate Gothic Bold" pitchFamily="34" charset="0"/>
            </a:endParaRPr>
          </a:p>
        </p:txBody>
      </p:sp>
      <p:sp>
        <p:nvSpPr>
          <p:cNvPr id="45059" name="WordArt 3"/>
          <p:cNvSpPr>
            <a:spLocks noChangeArrowheads="1" noChangeShapeType="1" noTextEdit="1"/>
          </p:cNvSpPr>
          <p:nvPr/>
        </p:nvSpPr>
        <p:spPr bwMode="auto">
          <a:xfrm>
            <a:off x="838200" y="5334000"/>
            <a:ext cx="7696200" cy="1066800"/>
          </a:xfrm>
          <a:prstGeom prst="rect">
            <a:avLst/>
          </a:prstGeom>
        </p:spPr>
        <p:txBody>
          <a:bodyPr wrap="none" fromWordArt="1">
            <a:prstTxWarp prst="textDoubleWave1">
              <a:avLst>
                <a:gd name="adj1" fmla="val 6500"/>
                <a:gd name="adj2" fmla="val 0"/>
              </a:avLst>
            </a:prstTxWarp>
          </a:bodyPr>
          <a:lstStyle/>
          <a:p>
            <a:pPr algn="ctr"/>
            <a:r>
              <a:rPr lang="en-US" sz="4000" b="1" i="1" kern="10" spc="-40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SCIENCE</a:t>
            </a:r>
          </a:p>
        </p:txBody>
      </p:sp>
      <p:sp>
        <p:nvSpPr>
          <p:cNvPr id="45060" name="WordArt 4"/>
          <p:cNvSpPr>
            <a:spLocks noChangeArrowheads="1" noChangeShapeType="1" noTextEdit="1"/>
          </p:cNvSpPr>
          <p:nvPr/>
        </p:nvSpPr>
        <p:spPr bwMode="auto">
          <a:xfrm>
            <a:off x="533400" y="609600"/>
            <a:ext cx="8001000" cy="1066800"/>
          </a:xfrm>
          <a:prstGeom prst="rect">
            <a:avLst/>
          </a:prstGeom>
        </p:spPr>
        <p:txBody>
          <a:bodyPr wrap="none" fromWordArt="1">
            <a:prstTxWarp prst="textDoubleWave1">
              <a:avLst>
                <a:gd name="adj1" fmla="val 6500"/>
                <a:gd name="adj2" fmla="val 0"/>
              </a:avLst>
            </a:prstTxWarp>
          </a:bodyPr>
          <a:lstStyle/>
          <a:p>
            <a:pPr algn="ctr"/>
            <a:r>
              <a:rPr lang="en-US" sz="4000" b="1" i="1" kern="10" spc="-400" dirty="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METALS AND NON METALS</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amond(in)">
                                      <p:cBhvr>
                                        <p:cTn id="7"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b="1" i="1" kern="10" spc="-360" dirty="0" smtClean="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PHYSICAL PROPERTIES  - NON METALS</a:t>
            </a:r>
            <a:endParaRPr lang="en-US" dirty="0"/>
          </a:p>
        </p:txBody>
      </p:sp>
      <p:sp>
        <p:nvSpPr>
          <p:cNvPr id="3" name="Content Placeholder 2"/>
          <p:cNvSpPr>
            <a:spLocks noGrp="1"/>
          </p:cNvSpPr>
          <p:nvPr>
            <p:ph idx="1"/>
          </p:nvPr>
        </p:nvSpPr>
        <p:spPr>
          <a:xfrm>
            <a:off x="228600" y="990600"/>
            <a:ext cx="8686800" cy="5638800"/>
          </a:xfrm>
        </p:spPr>
        <p:txBody>
          <a:bodyPr>
            <a:normAutofit fontScale="62500" lnSpcReduction="20000"/>
          </a:bodyPr>
          <a:lstStyle/>
          <a:p>
            <a:r>
              <a:rPr lang="en-US" b="1" u="sng" dirty="0" smtClean="0"/>
              <a:t>PHYSICAL STATE</a:t>
            </a:r>
            <a:r>
              <a:rPr lang="en-US" dirty="0" smtClean="0"/>
              <a:t>:- Non metals may be solids, liquids or gases. (Solids – Carbon, </a:t>
            </a:r>
            <a:r>
              <a:rPr lang="en-US" dirty="0" err="1" smtClean="0"/>
              <a:t>Sulphur</a:t>
            </a:r>
            <a:r>
              <a:rPr lang="en-US" dirty="0" smtClean="0"/>
              <a:t>, Phosphorus etc. Liquid – Bromine, Gases – Oxygen, Hydrogen, Nitrogen etc.)</a:t>
            </a:r>
          </a:p>
          <a:p>
            <a:r>
              <a:rPr lang="en-US" b="1" u="sng" dirty="0" smtClean="0"/>
              <a:t>HARDNESS</a:t>
            </a:r>
            <a:r>
              <a:rPr lang="en-US" b="1" dirty="0" smtClean="0"/>
              <a:t>:- </a:t>
            </a:r>
            <a:r>
              <a:rPr lang="en-US" dirty="0" smtClean="0"/>
              <a:t>Most non metals are not hard. They can’t withstand the high pressure and get distorted. They are brittle and break into pieces when hammered</a:t>
            </a:r>
            <a:r>
              <a:rPr lang="en-US" b="1" i="1" dirty="0" smtClean="0">
                <a:latin typeface="Rockwell" pitchFamily="18" charset="0"/>
              </a:rPr>
              <a:t>.</a:t>
            </a:r>
            <a:r>
              <a:rPr lang="en-US" dirty="0" smtClean="0"/>
              <a:t>.</a:t>
            </a:r>
          </a:p>
          <a:p>
            <a:r>
              <a:rPr lang="en-US" b="1" u="sng" dirty="0" smtClean="0"/>
              <a:t>DENSITY:- </a:t>
            </a:r>
            <a:r>
              <a:rPr lang="en-US" dirty="0" smtClean="0"/>
              <a:t> Non metals generally have low density than metals. That is why they are not very hard.</a:t>
            </a:r>
          </a:p>
          <a:p>
            <a:r>
              <a:rPr lang="en-US" b="1" u="sng" dirty="0" smtClean="0"/>
              <a:t>TENSILE STRENGTH:- </a:t>
            </a:r>
            <a:r>
              <a:rPr lang="en-US" dirty="0" smtClean="0"/>
              <a:t>Non metals have low tensile strength, </a:t>
            </a:r>
            <a:r>
              <a:rPr lang="en-US" dirty="0" err="1" smtClean="0"/>
              <a:t>ie</a:t>
            </a:r>
            <a:r>
              <a:rPr lang="en-US" dirty="0" smtClean="0"/>
              <a:t> they cannot be stretched to some degree and break. </a:t>
            </a:r>
          </a:p>
          <a:p>
            <a:r>
              <a:rPr lang="en-US" b="1" u="sng" dirty="0" smtClean="0"/>
              <a:t>LUSTRE:- </a:t>
            </a:r>
            <a:r>
              <a:rPr lang="en-US" dirty="0" smtClean="0"/>
              <a:t>Non metals </a:t>
            </a:r>
            <a:r>
              <a:rPr lang="en-US" dirty="0" err="1" smtClean="0"/>
              <a:t>donot</a:t>
            </a:r>
            <a:r>
              <a:rPr lang="en-US" dirty="0" smtClean="0"/>
              <a:t> have shining surface, they are non lustrous.  Iodine is the only non-metal which has a </a:t>
            </a:r>
            <a:r>
              <a:rPr lang="en-US" dirty="0" err="1" smtClean="0"/>
              <a:t>lustre</a:t>
            </a:r>
            <a:r>
              <a:rPr lang="en-US" dirty="0" smtClean="0"/>
              <a:t>.</a:t>
            </a:r>
          </a:p>
          <a:p>
            <a:r>
              <a:rPr lang="en-US" b="1" u="sng" dirty="0" smtClean="0"/>
              <a:t>MALLEABILITY:</a:t>
            </a:r>
            <a:r>
              <a:rPr lang="en-US" dirty="0" smtClean="0"/>
              <a:t>- Non metals are non malleable </a:t>
            </a:r>
          </a:p>
          <a:p>
            <a:r>
              <a:rPr lang="en-US" b="1" u="sng" dirty="0" smtClean="0"/>
              <a:t>DUCTILE</a:t>
            </a:r>
            <a:r>
              <a:rPr lang="en-US" dirty="0" smtClean="0"/>
              <a:t>:- Non metals are not ductile</a:t>
            </a:r>
          </a:p>
          <a:p>
            <a:r>
              <a:rPr lang="en-US" b="1" u="sng" dirty="0" smtClean="0"/>
              <a:t>SONOROUS:- </a:t>
            </a:r>
            <a:r>
              <a:rPr lang="en-US" dirty="0" smtClean="0"/>
              <a:t> Non metals </a:t>
            </a:r>
            <a:r>
              <a:rPr lang="en-US" dirty="0" err="1" smtClean="0"/>
              <a:t>dont</a:t>
            </a:r>
            <a:r>
              <a:rPr lang="en-US" dirty="0" smtClean="0"/>
              <a:t> produce ringing sound when beaten. They are non sonorous</a:t>
            </a:r>
          </a:p>
          <a:p>
            <a:r>
              <a:rPr lang="en-US" b="1" u="sng" dirty="0" smtClean="0"/>
              <a:t>GOOD CONDUCTOR OF HEAT AND ELECTRICITY:-</a:t>
            </a:r>
            <a:r>
              <a:rPr lang="en-US" dirty="0" smtClean="0"/>
              <a:t> Non metals are bad conductor of heat and electricity. Except- Graphite which is good conductor of electricity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 K Sinha\Desktop\Physical-Properties-of-Metals-and-Non-metals-53e2211955e08.png"/>
          <p:cNvPicPr>
            <a:picLocks noChangeAspect="1" noChangeArrowheads="1"/>
          </p:cNvPicPr>
          <p:nvPr/>
        </p:nvPicPr>
        <p:blipFill>
          <a:blip r:embed="rId2"/>
          <a:srcRect/>
          <a:stretch>
            <a:fillRect/>
          </a:stretch>
        </p:blipFill>
        <p:spPr bwMode="auto">
          <a:xfrm>
            <a:off x="228600" y="0"/>
            <a:ext cx="8915399"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1600200"/>
            <a:ext cx="4876800" cy="4876800"/>
          </a:xfrm>
          <a:ln>
            <a:solidFill>
              <a:srgbClr val="000000"/>
            </a:solidFill>
          </a:ln>
        </p:spPr>
        <p:txBody>
          <a:bodyPr>
            <a:normAutofit lnSpcReduction="10000"/>
          </a:bodyPr>
          <a:lstStyle/>
          <a:p>
            <a:pPr>
              <a:buFont typeface="Wingdings" pitchFamily="2" charset="2"/>
              <a:buChar char="Ø"/>
              <a:defRPr/>
            </a:pPr>
            <a:r>
              <a:rPr lang="en-US" sz="2400" b="1" i="1" dirty="0" smtClean="0">
                <a:solidFill>
                  <a:srgbClr val="000000"/>
                </a:solidFill>
                <a:latin typeface="Rockwell" pitchFamily="18" charset="0"/>
              </a:rPr>
              <a:t> </a:t>
            </a:r>
            <a:r>
              <a:rPr lang="en-US" sz="2400" dirty="0" smtClean="0">
                <a:solidFill>
                  <a:srgbClr val="000000"/>
                </a:solidFill>
                <a:latin typeface="Rockwell" pitchFamily="18" charset="0"/>
              </a:rPr>
              <a:t>Metals and non metals differ from each other in their chemical properties. They show different chemical changes.  </a:t>
            </a:r>
          </a:p>
          <a:p>
            <a:pPr>
              <a:buFont typeface="Wingdings" pitchFamily="2" charset="2"/>
              <a:buChar char="Ø"/>
              <a:defRPr/>
            </a:pPr>
            <a:r>
              <a:rPr lang="en-US" sz="2400" dirty="0" smtClean="0">
                <a:solidFill>
                  <a:srgbClr val="000000"/>
                </a:solidFill>
                <a:latin typeface="Rockwell" pitchFamily="18" charset="0"/>
              </a:rPr>
              <a:t>Let us compare the chemical properties of metals with those of non metals in terms of their reactions with the following</a:t>
            </a:r>
          </a:p>
          <a:p>
            <a:pPr>
              <a:buNone/>
              <a:defRPr/>
            </a:pPr>
            <a:r>
              <a:rPr lang="en-US" sz="2400" dirty="0" smtClean="0">
                <a:solidFill>
                  <a:srgbClr val="000000"/>
                </a:solidFill>
                <a:latin typeface="Rockwell" pitchFamily="18" charset="0"/>
              </a:rPr>
              <a:t>   1.)Reaction with oxygen</a:t>
            </a:r>
          </a:p>
          <a:p>
            <a:pPr>
              <a:buNone/>
              <a:defRPr/>
            </a:pPr>
            <a:r>
              <a:rPr lang="en-US" sz="2400" dirty="0" smtClean="0">
                <a:solidFill>
                  <a:srgbClr val="000000"/>
                </a:solidFill>
                <a:latin typeface="Rockwell" pitchFamily="18" charset="0"/>
              </a:rPr>
              <a:t>    2.)Reaction with water</a:t>
            </a:r>
          </a:p>
          <a:p>
            <a:pPr>
              <a:buNone/>
              <a:defRPr/>
            </a:pPr>
            <a:r>
              <a:rPr lang="en-US" sz="2400" dirty="0" smtClean="0">
                <a:solidFill>
                  <a:srgbClr val="000000"/>
                </a:solidFill>
                <a:latin typeface="Rockwell" pitchFamily="18" charset="0"/>
              </a:rPr>
              <a:t>    3.)Reaction with acids</a:t>
            </a:r>
          </a:p>
          <a:p>
            <a:pPr>
              <a:buNone/>
              <a:defRPr/>
            </a:pPr>
            <a:r>
              <a:rPr lang="en-US" sz="2400" dirty="0" smtClean="0">
                <a:solidFill>
                  <a:srgbClr val="000000"/>
                </a:solidFill>
                <a:latin typeface="Rockwell" pitchFamily="18" charset="0"/>
              </a:rPr>
              <a:t>    4.)Reaction with </a:t>
            </a:r>
            <a:r>
              <a:rPr lang="en-US" sz="2400" dirty="0" err="1" smtClean="0">
                <a:solidFill>
                  <a:srgbClr val="000000"/>
                </a:solidFill>
                <a:latin typeface="Rockwell" pitchFamily="18" charset="0"/>
              </a:rPr>
              <a:t>alkalies</a:t>
            </a:r>
            <a:endParaRPr lang="en-US" dirty="0" smtClean="0">
              <a:latin typeface="Rockwell" pitchFamily="18" charset="0"/>
            </a:endParaRPr>
          </a:p>
          <a:p>
            <a:pPr eaLnBrk="1" hangingPunct="1">
              <a:buFont typeface="Wingdings" pitchFamily="2" charset="2"/>
              <a:buNone/>
              <a:defRPr/>
            </a:pPr>
            <a:endParaRPr lang="en-US" dirty="0" smtClean="0">
              <a:latin typeface="Rockwell" pitchFamily="18" charset="0"/>
            </a:endParaRPr>
          </a:p>
          <a:p>
            <a:pPr eaLnBrk="1" hangingPunct="1">
              <a:buFont typeface="Wingdings" pitchFamily="2" charset="2"/>
              <a:buNone/>
              <a:defRPr/>
            </a:pPr>
            <a:endParaRPr lang="en-US" dirty="0" smtClean="0">
              <a:latin typeface="Rockwell" pitchFamily="18" charset="0"/>
            </a:endParaRPr>
          </a:p>
          <a:p>
            <a:pPr eaLnBrk="1" hangingPunct="1">
              <a:buFont typeface="Wingdings" pitchFamily="2" charset="2"/>
              <a:buNone/>
              <a:defRPr/>
            </a:pPr>
            <a:endParaRPr lang="en-US" dirty="0" smtClean="0">
              <a:latin typeface="Rockwell" pitchFamily="18" charset="0"/>
            </a:endParaRPr>
          </a:p>
          <a:p>
            <a:pPr eaLnBrk="1" hangingPunct="1">
              <a:buFont typeface="Wingdings" pitchFamily="2" charset="2"/>
              <a:buNone/>
              <a:defRPr/>
            </a:pPr>
            <a:endParaRPr lang="en-US" dirty="0" smtClean="0">
              <a:latin typeface="Rockwell" pitchFamily="18" charset="0"/>
            </a:endParaRPr>
          </a:p>
        </p:txBody>
      </p:sp>
      <p:sp>
        <p:nvSpPr>
          <p:cNvPr id="17411" name="WordArt 4"/>
          <p:cNvSpPr>
            <a:spLocks noChangeArrowheads="1" noChangeShapeType="1" noTextEdit="1"/>
          </p:cNvSpPr>
          <p:nvPr/>
        </p:nvSpPr>
        <p:spPr bwMode="auto">
          <a:xfrm>
            <a:off x="609600" y="381000"/>
            <a:ext cx="8305800" cy="914400"/>
          </a:xfrm>
          <a:prstGeom prst="rect">
            <a:avLst/>
          </a:prstGeom>
        </p:spPr>
        <p:txBody>
          <a:bodyPr wrap="none" fromWordArt="1">
            <a:prstTxWarp prst="textDoubleWave1">
              <a:avLst>
                <a:gd name="adj1" fmla="val 6500"/>
                <a:gd name="adj2" fmla="val 0"/>
              </a:avLst>
            </a:prstTxWarp>
          </a:bodyPr>
          <a:lstStyle/>
          <a:p>
            <a:pPr algn="ctr"/>
            <a:r>
              <a:rPr lang="en-US" sz="3200" b="1" i="1" kern="10" spc="-32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CHEMICAL PROPERTIES</a:t>
            </a:r>
          </a:p>
        </p:txBody>
      </p:sp>
      <p:pic>
        <p:nvPicPr>
          <p:cNvPr id="17412" name="Picture 6" descr="ANd9GcT0AORujtVPLf6e9uCMUCT3_q3NOG1Q61XiUnYtb2DhAJ1eOww&amp;t=1&amp;usg=__XJjjmp2csGfQXVd5CMXNg2oKt7Q="/>
          <p:cNvPicPr>
            <a:picLocks noChangeAspect="1" noChangeArrowheads="1"/>
          </p:cNvPicPr>
          <p:nvPr/>
        </p:nvPicPr>
        <p:blipFill>
          <a:blip r:embed="rId2"/>
          <a:srcRect/>
          <a:stretch>
            <a:fillRect/>
          </a:stretch>
        </p:blipFill>
        <p:spPr bwMode="auto">
          <a:xfrm>
            <a:off x="5562600" y="2057400"/>
            <a:ext cx="3352800" cy="269557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0"/>
          <a:ext cx="82296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52400" y="1371600"/>
            <a:ext cx="8839200" cy="5486400"/>
          </a:xfrm>
        </p:spPr>
        <p:txBody>
          <a:bodyPr/>
          <a:lstStyle/>
          <a:p>
            <a:pPr marL="514350" indent="-514350">
              <a:buNone/>
            </a:pPr>
            <a:r>
              <a:rPr lang="en-US" b="1" u="sng" dirty="0" smtClean="0">
                <a:solidFill>
                  <a:srgbClr val="FF0000"/>
                </a:solidFill>
              </a:rPr>
              <a:t>REACTION WITH OXYGEN </a:t>
            </a:r>
          </a:p>
          <a:p>
            <a:pPr marL="514350" indent="-514350"/>
            <a:r>
              <a:rPr lang="en-US" sz="2400" dirty="0" smtClean="0"/>
              <a:t>Almost all metals react with oxygen to form metallic oxide but their reactivity is different. </a:t>
            </a:r>
          </a:p>
          <a:p>
            <a:pPr marL="514350" indent="-514350">
              <a:buNone/>
            </a:pPr>
            <a:r>
              <a:rPr lang="en-US" sz="2400" dirty="0" smtClean="0"/>
              <a:t>	Metal	+ Oxygen	</a:t>
            </a:r>
            <a:r>
              <a:rPr lang="en-US" sz="2400" spc="-5" dirty="0" smtClean="0">
                <a:cs typeface="Calibri"/>
              </a:rPr>
              <a:t> →	Metal Oxide</a:t>
            </a:r>
          </a:p>
          <a:p>
            <a:pPr marL="63500" marR="54610" algn="just"/>
            <a:r>
              <a:rPr lang="en-US" sz="2400" spc="-5" dirty="0" smtClean="0">
                <a:cs typeface="Calibri"/>
              </a:rPr>
              <a:t>Sodium </a:t>
            </a:r>
            <a:r>
              <a:rPr lang="en-US" sz="2400" dirty="0" smtClean="0">
                <a:cs typeface="Calibri"/>
              </a:rPr>
              <a:t>and </a:t>
            </a:r>
            <a:r>
              <a:rPr lang="en-US" sz="2400" spc="-15" dirty="0" smtClean="0">
                <a:cs typeface="Calibri"/>
              </a:rPr>
              <a:t>Potassium</a:t>
            </a:r>
            <a:r>
              <a:rPr lang="en-US" sz="2400" spc="600" dirty="0" smtClean="0">
                <a:cs typeface="Calibri"/>
              </a:rPr>
              <a:t> </a:t>
            </a:r>
            <a:r>
              <a:rPr lang="en-US" sz="2400" spc="-20" dirty="0" smtClean="0">
                <a:cs typeface="Calibri"/>
              </a:rPr>
              <a:t>are </a:t>
            </a:r>
            <a:r>
              <a:rPr lang="en-US" sz="2400" spc="-5" dirty="0" smtClean="0">
                <a:cs typeface="Calibri"/>
              </a:rPr>
              <a:t>the </a:t>
            </a:r>
            <a:r>
              <a:rPr lang="en-US" sz="2400" spc="-15" dirty="0" smtClean="0">
                <a:cs typeface="Calibri"/>
              </a:rPr>
              <a:t>most  reactive  </a:t>
            </a:r>
            <a:r>
              <a:rPr lang="en-US" sz="2400" spc="-10" dirty="0" smtClean="0">
                <a:cs typeface="Calibri"/>
              </a:rPr>
              <a:t>metals. </a:t>
            </a:r>
            <a:r>
              <a:rPr lang="en-US" sz="2400" spc="-5" dirty="0" smtClean="0">
                <a:cs typeface="Calibri"/>
              </a:rPr>
              <a:t>They react vigorously </a:t>
            </a:r>
            <a:r>
              <a:rPr lang="en-US" sz="2400" spc="-10" dirty="0" smtClean="0">
                <a:cs typeface="Calibri"/>
              </a:rPr>
              <a:t>reacts </a:t>
            </a:r>
            <a:r>
              <a:rPr lang="en-US" sz="2400" spc="-5" dirty="0" smtClean="0">
                <a:cs typeface="Calibri"/>
              </a:rPr>
              <a:t>with </a:t>
            </a:r>
            <a:r>
              <a:rPr lang="en-US" sz="2400" spc="-25" dirty="0" smtClean="0">
                <a:cs typeface="Calibri"/>
              </a:rPr>
              <a:t>oxygen </a:t>
            </a:r>
            <a:r>
              <a:rPr lang="en-US" sz="2400" dirty="0" smtClean="0">
                <a:cs typeface="Calibri"/>
              </a:rPr>
              <a:t>in </a:t>
            </a:r>
            <a:r>
              <a:rPr lang="en-US" sz="2400" spc="-5" dirty="0" smtClean="0">
                <a:cs typeface="Calibri"/>
              </a:rPr>
              <a:t>air </a:t>
            </a:r>
            <a:r>
              <a:rPr lang="en-US" sz="2400" spc="-15" dirty="0" smtClean="0">
                <a:cs typeface="Calibri"/>
              </a:rPr>
              <a:t>at </a:t>
            </a:r>
            <a:r>
              <a:rPr lang="en-US" sz="2400" spc="-20" dirty="0" smtClean="0">
                <a:cs typeface="Calibri"/>
              </a:rPr>
              <a:t>room temperature </a:t>
            </a:r>
            <a:r>
              <a:rPr lang="en-US" sz="2400" spc="-30" dirty="0" smtClean="0">
                <a:cs typeface="Calibri"/>
              </a:rPr>
              <a:t>to  </a:t>
            </a:r>
            <a:r>
              <a:rPr lang="en-US" sz="2400" spc="-20" dirty="0" smtClean="0">
                <a:cs typeface="Calibri"/>
              </a:rPr>
              <a:t>form </a:t>
            </a:r>
            <a:r>
              <a:rPr lang="en-US" sz="2400" spc="-5" dirty="0" smtClean="0">
                <a:cs typeface="Calibri"/>
              </a:rPr>
              <a:t>sodium </a:t>
            </a:r>
            <a:r>
              <a:rPr lang="en-US" sz="2400" spc="-15" dirty="0" smtClean="0">
                <a:cs typeface="Calibri"/>
              </a:rPr>
              <a:t>oxide and potassium oxide.</a:t>
            </a:r>
            <a:r>
              <a:rPr lang="en-US" sz="2400" spc="600" dirty="0" smtClean="0">
                <a:cs typeface="Calibri"/>
              </a:rPr>
              <a:t> </a:t>
            </a:r>
            <a:r>
              <a:rPr lang="en-US" sz="2400" spc="-5" dirty="0" smtClean="0">
                <a:cs typeface="Calibri"/>
              </a:rPr>
              <a:t>That is why sodium and potassium metals are </a:t>
            </a:r>
            <a:r>
              <a:rPr lang="en-US" sz="2400" spc="-20" dirty="0" smtClean="0">
                <a:cs typeface="Calibri"/>
              </a:rPr>
              <a:t>stored </a:t>
            </a:r>
            <a:r>
              <a:rPr lang="en-US" sz="2400" spc="-5" dirty="0" smtClean="0">
                <a:cs typeface="Calibri"/>
              </a:rPr>
              <a:t>under  </a:t>
            </a:r>
            <a:r>
              <a:rPr lang="en-US" sz="2400" spc="-25" dirty="0" smtClean="0">
                <a:cs typeface="Calibri"/>
              </a:rPr>
              <a:t>kerosene or in Vaseline</a:t>
            </a:r>
            <a:r>
              <a:rPr lang="en-US" sz="2400" spc="-5" dirty="0" smtClean="0">
                <a:cs typeface="Calibri"/>
              </a:rPr>
              <a:t> </a:t>
            </a:r>
            <a:r>
              <a:rPr lang="en-US" sz="2400" spc="-15" dirty="0" smtClean="0">
                <a:cs typeface="Calibri"/>
              </a:rPr>
              <a:t>to </a:t>
            </a:r>
            <a:r>
              <a:rPr lang="en-US" sz="2400" spc="-20" dirty="0" smtClean="0">
                <a:cs typeface="Calibri"/>
              </a:rPr>
              <a:t>prevent </a:t>
            </a:r>
            <a:r>
              <a:rPr lang="en-US" sz="2400" spc="-5" dirty="0" smtClean="0">
                <a:cs typeface="Calibri"/>
              </a:rPr>
              <a:t>their </a:t>
            </a:r>
            <a:r>
              <a:rPr lang="en-US" sz="2400" spc="-10" dirty="0" smtClean="0">
                <a:cs typeface="Calibri"/>
              </a:rPr>
              <a:t>reaction </a:t>
            </a:r>
            <a:r>
              <a:rPr lang="en-US" sz="2400" spc="-5" dirty="0" smtClean="0">
                <a:cs typeface="Calibri"/>
              </a:rPr>
              <a:t>with </a:t>
            </a:r>
            <a:r>
              <a:rPr lang="en-US" sz="2400" spc="-25" dirty="0" smtClean="0">
                <a:cs typeface="Calibri"/>
              </a:rPr>
              <a:t>oxygen and water.</a:t>
            </a:r>
            <a:endParaRPr lang="en-US" sz="2400" dirty="0" smtClean="0">
              <a:cs typeface="Calibri"/>
            </a:endParaRPr>
          </a:p>
          <a:p>
            <a:pPr marL="63500" algn="just">
              <a:lnSpc>
                <a:spcPct val="100000"/>
              </a:lnSpc>
              <a:buNone/>
            </a:pPr>
            <a:r>
              <a:rPr lang="en-US" sz="2400" spc="-5" dirty="0" smtClean="0">
                <a:cs typeface="Calibri"/>
              </a:rPr>
              <a:t>			Sodium + Oxygen </a:t>
            </a:r>
            <a:r>
              <a:rPr lang="en-US" sz="2400" baseline="-21021" dirty="0" smtClean="0">
                <a:cs typeface="Calibri"/>
              </a:rPr>
              <a:t> </a:t>
            </a:r>
            <a:r>
              <a:rPr lang="en-US" sz="2400" spc="-5" dirty="0" smtClean="0">
                <a:cs typeface="Calibri"/>
              </a:rPr>
              <a:t>→	</a:t>
            </a:r>
            <a:r>
              <a:rPr lang="en-US" sz="2400" spc="-170" dirty="0" smtClean="0">
                <a:cs typeface="Calibri"/>
              </a:rPr>
              <a:t> Sodium Oxide</a:t>
            </a:r>
          </a:p>
          <a:p>
            <a:pPr marL="63500" algn="just">
              <a:buNone/>
            </a:pPr>
            <a:r>
              <a:rPr lang="en-US" sz="2400" spc="-170" dirty="0" smtClean="0">
                <a:cs typeface="Calibri"/>
              </a:rPr>
              <a:t>			</a:t>
            </a:r>
            <a:r>
              <a:rPr lang="en-US" sz="2400" spc="-5" dirty="0" smtClean="0">
                <a:cs typeface="Calibri"/>
              </a:rPr>
              <a:t>Potassium + Oxygen </a:t>
            </a:r>
            <a:r>
              <a:rPr lang="en-US" sz="2400" baseline="-21021" dirty="0" smtClean="0">
                <a:cs typeface="Calibri"/>
              </a:rPr>
              <a:t> </a:t>
            </a:r>
            <a:r>
              <a:rPr lang="en-US" sz="2400" spc="-5" dirty="0" smtClean="0">
                <a:cs typeface="Calibri"/>
              </a:rPr>
              <a:t>→</a:t>
            </a:r>
            <a:r>
              <a:rPr lang="en-US" sz="2400" spc="-170" dirty="0" smtClean="0">
                <a:cs typeface="Calibri"/>
              </a:rPr>
              <a:t> Potassium Oxide</a:t>
            </a:r>
          </a:p>
          <a:p>
            <a:pPr marL="63500" algn="just"/>
            <a:r>
              <a:rPr lang="en-US" sz="2400" spc="-170" dirty="0" smtClean="0">
                <a:cs typeface="Calibri"/>
              </a:rPr>
              <a:t>Similarly  other metals also react  with oxygen to form metal oxides but their reactivity's decreases in order</a:t>
            </a:r>
          </a:p>
          <a:p>
            <a:pPr marL="63500" algn="just">
              <a:buNone/>
            </a:pPr>
            <a:endParaRPr lang="en-US" sz="2400" dirty="0" smtClean="0"/>
          </a:p>
          <a:p>
            <a:pPr marL="63500" algn="just">
              <a:lnSpc>
                <a:spcPct val="100000"/>
              </a:lnSpc>
              <a:buNone/>
            </a:pPr>
            <a:endParaRPr lang="en-US" sz="2400" dirty="0" smtClean="0"/>
          </a:p>
          <a:p>
            <a:pPr marL="514350" indent="-514350">
              <a:buNone/>
            </a:pPr>
            <a:endParaRPr lang="en-US"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838200"/>
          </a:xfrm>
        </p:spPr>
        <p:txBody>
          <a:bodyPr>
            <a:normAutofit/>
          </a:bodyPr>
          <a:lstStyle/>
          <a:p>
            <a:pPr algn="l"/>
            <a:r>
              <a:rPr lang="en-US" sz="3200" b="1" u="sng" dirty="0" smtClean="0">
                <a:solidFill>
                  <a:srgbClr val="FF0000"/>
                </a:solidFill>
              </a:rPr>
              <a:t>REACTION WITH OXYGEN…</a:t>
            </a:r>
            <a:endParaRPr lang="en-US" sz="3200" dirty="0"/>
          </a:p>
        </p:txBody>
      </p:sp>
      <p:sp>
        <p:nvSpPr>
          <p:cNvPr id="8" name="Content Placeholder 7"/>
          <p:cNvSpPr>
            <a:spLocks noGrp="1"/>
          </p:cNvSpPr>
          <p:nvPr>
            <p:ph idx="1"/>
          </p:nvPr>
        </p:nvSpPr>
        <p:spPr>
          <a:xfrm>
            <a:off x="457200" y="838200"/>
            <a:ext cx="8458200" cy="5791200"/>
          </a:xfrm>
        </p:spPr>
        <p:txBody>
          <a:bodyPr>
            <a:normAutofit fontScale="92500" lnSpcReduction="20000"/>
          </a:bodyPr>
          <a:lstStyle/>
          <a:p>
            <a:r>
              <a:rPr lang="en-US" sz="2400" spc="-5" dirty="0" smtClean="0">
                <a:cs typeface="Calibri"/>
              </a:rPr>
              <a:t>Calcium + Oxygen 	</a:t>
            </a:r>
            <a:r>
              <a:rPr lang="en-US" sz="2400" baseline="-21021" dirty="0" smtClean="0">
                <a:cs typeface="Calibri"/>
              </a:rPr>
              <a:t> </a:t>
            </a:r>
            <a:r>
              <a:rPr lang="en-US" sz="2400" spc="-5" dirty="0" smtClean="0">
                <a:cs typeface="Calibri"/>
              </a:rPr>
              <a:t>→	</a:t>
            </a:r>
            <a:r>
              <a:rPr lang="en-US" sz="2400" spc="-170" dirty="0" smtClean="0">
                <a:cs typeface="Calibri"/>
              </a:rPr>
              <a:t>Calcium Oxide</a:t>
            </a:r>
          </a:p>
          <a:p>
            <a:r>
              <a:rPr lang="en-US" sz="2400" spc="-170" dirty="0" smtClean="0">
                <a:cs typeface="Calibri"/>
              </a:rPr>
              <a:t>Recall the activity in which Magnesium Ribbon burns with a dazzling white flame to form  a white powdery substance magnesium oxide. This power when reacted with water it formed a base Magnesium Hydroxide  which turned a red litmus paper into blue</a:t>
            </a:r>
          </a:p>
          <a:p>
            <a:pPr>
              <a:buNone/>
            </a:pPr>
            <a:r>
              <a:rPr lang="en-US" sz="2400" spc="-5" dirty="0" smtClean="0">
                <a:cs typeface="Calibri"/>
              </a:rPr>
              <a:t>		Magnesium + Oxygen </a:t>
            </a:r>
            <a:r>
              <a:rPr lang="en-US" sz="2400" baseline="-21021" dirty="0" smtClean="0">
                <a:cs typeface="Calibri"/>
              </a:rPr>
              <a:t> </a:t>
            </a:r>
            <a:r>
              <a:rPr lang="en-US" sz="2400" spc="-5" dirty="0" smtClean="0">
                <a:cs typeface="Calibri"/>
              </a:rPr>
              <a:t>→	</a:t>
            </a:r>
            <a:r>
              <a:rPr lang="en-US" sz="2400" spc="-170" dirty="0" smtClean="0">
                <a:cs typeface="Calibri"/>
              </a:rPr>
              <a:t> Magnesium Oxide</a:t>
            </a:r>
          </a:p>
          <a:p>
            <a:r>
              <a:rPr lang="en-US" sz="2400" spc="-170" dirty="0" smtClean="0">
                <a:cs typeface="Calibri"/>
              </a:rPr>
              <a:t> </a:t>
            </a:r>
            <a:r>
              <a:rPr lang="en-US" sz="2400" spc="-170" dirty="0" err="1" smtClean="0">
                <a:cs typeface="Calibri"/>
              </a:rPr>
              <a:t>Alumininium</a:t>
            </a:r>
            <a:r>
              <a:rPr lang="en-US" sz="2400" spc="-170" dirty="0" smtClean="0">
                <a:cs typeface="Calibri"/>
              </a:rPr>
              <a:t> metal react with oxygen to form </a:t>
            </a:r>
            <a:r>
              <a:rPr lang="en-US" sz="2400" spc="-170" dirty="0" err="1" smtClean="0">
                <a:cs typeface="Calibri"/>
              </a:rPr>
              <a:t>Aluminium</a:t>
            </a:r>
            <a:r>
              <a:rPr lang="en-US" sz="2400" spc="-170" dirty="0" smtClean="0">
                <a:cs typeface="Calibri"/>
              </a:rPr>
              <a:t> Oxide (</a:t>
            </a:r>
            <a:r>
              <a:rPr lang="en-US" sz="2400" b="1" dirty="0" smtClean="0">
                <a:solidFill>
                  <a:srgbClr val="0000FF"/>
                </a:solidFill>
              </a:rPr>
              <a:t>Al</a:t>
            </a:r>
            <a:r>
              <a:rPr lang="en-US" sz="2400" b="1" baseline="-25000" dirty="0" smtClean="0">
                <a:solidFill>
                  <a:srgbClr val="0000FF"/>
                </a:solidFill>
              </a:rPr>
              <a:t>2</a:t>
            </a:r>
            <a:r>
              <a:rPr lang="en-US" sz="2400" b="1" dirty="0" smtClean="0">
                <a:solidFill>
                  <a:srgbClr val="0000FF"/>
                </a:solidFill>
              </a:rPr>
              <a:t>O</a:t>
            </a:r>
            <a:r>
              <a:rPr lang="en-US" sz="2400" b="1" baseline="-25000" dirty="0" smtClean="0">
                <a:solidFill>
                  <a:srgbClr val="0000FF"/>
                </a:solidFill>
              </a:rPr>
              <a:t>3</a:t>
            </a:r>
            <a:r>
              <a:rPr lang="en-US" sz="2400" b="1" dirty="0" smtClean="0">
                <a:solidFill>
                  <a:srgbClr val="0000FF"/>
                </a:solidFill>
              </a:rPr>
              <a:t> </a:t>
            </a:r>
            <a:r>
              <a:rPr lang="en-US" sz="2400" dirty="0" smtClean="0"/>
              <a:t>). This Oxide layer is a protective coating on the surface of </a:t>
            </a:r>
            <a:r>
              <a:rPr lang="en-US" sz="2400" dirty="0" err="1" smtClean="0"/>
              <a:t>Aluminium</a:t>
            </a:r>
            <a:r>
              <a:rPr lang="en-US" sz="2400" dirty="0" smtClean="0"/>
              <a:t> metal and prevents the metal from </a:t>
            </a:r>
            <a:r>
              <a:rPr lang="en-US" sz="2400" dirty="0" err="1" smtClean="0"/>
              <a:t>futher</a:t>
            </a:r>
            <a:r>
              <a:rPr lang="en-US" sz="2400" dirty="0" smtClean="0"/>
              <a:t> Corrosion.</a:t>
            </a:r>
          </a:p>
          <a:p>
            <a:pPr>
              <a:buNone/>
            </a:pPr>
            <a:r>
              <a:rPr lang="en-US" sz="2400" dirty="0" smtClean="0"/>
              <a:t> 		</a:t>
            </a:r>
            <a:r>
              <a:rPr lang="en-US" sz="2400" spc="-5" dirty="0" smtClean="0">
                <a:cs typeface="Calibri"/>
              </a:rPr>
              <a:t> </a:t>
            </a:r>
            <a:r>
              <a:rPr lang="en-US" sz="2400" spc="-5" dirty="0" err="1" smtClean="0">
                <a:cs typeface="Calibri"/>
              </a:rPr>
              <a:t>Alumnium</a:t>
            </a:r>
            <a:r>
              <a:rPr lang="en-US" sz="2400" spc="-5" dirty="0" smtClean="0">
                <a:cs typeface="Calibri"/>
              </a:rPr>
              <a:t> + Oxygen </a:t>
            </a:r>
            <a:r>
              <a:rPr lang="en-US" sz="2400" baseline="-21021" dirty="0" smtClean="0">
                <a:cs typeface="Calibri"/>
              </a:rPr>
              <a:t> </a:t>
            </a:r>
            <a:r>
              <a:rPr lang="en-US" sz="2400" spc="-5" dirty="0" smtClean="0">
                <a:cs typeface="Calibri"/>
              </a:rPr>
              <a:t>→	</a:t>
            </a:r>
            <a:r>
              <a:rPr lang="en-US" sz="2400" spc="-170" dirty="0" smtClean="0">
                <a:cs typeface="Calibri"/>
              </a:rPr>
              <a:t> </a:t>
            </a:r>
            <a:r>
              <a:rPr lang="en-US" sz="2400" spc="-170" dirty="0" err="1" smtClean="0">
                <a:cs typeface="Calibri"/>
              </a:rPr>
              <a:t>Aluminium</a:t>
            </a:r>
            <a:r>
              <a:rPr lang="en-US" sz="2400" spc="-170" dirty="0" smtClean="0">
                <a:cs typeface="Calibri"/>
              </a:rPr>
              <a:t> Oxide</a:t>
            </a:r>
          </a:p>
          <a:p>
            <a:r>
              <a:rPr lang="en-US" sz="2400" spc="-170" dirty="0" smtClean="0">
                <a:cs typeface="Calibri"/>
              </a:rPr>
              <a:t>Iron  metal reacts with oxygen and moisture present </a:t>
            </a:r>
            <a:r>
              <a:rPr lang="en-US" sz="2400" spc="-170" dirty="0" err="1" smtClean="0">
                <a:cs typeface="Calibri"/>
              </a:rPr>
              <a:t>present</a:t>
            </a:r>
            <a:r>
              <a:rPr lang="en-US" sz="2400" spc="-170" dirty="0" smtClean="0">
                <a:cs typeface="Calibri"/>
              </a:rPr>
              <a:t> in the air to form a brown </a:t>
            </a:r>
            <a:r>
              <a:rPr lang="en-US" sz="2400" spc="-170" dirty="0" err="1" smtClean="0">
                <a:cs typeface="Calibri"/>
              </a:rPr>
              <a:t>coloured</a:t>
            </a:r>
            <a:r>
              <a:rPr lang="en-US" sz="2400" spc="-170" dirty="0" smtClean="0">
                <a:cs typeface="Calibri"/>
              </a:rPr>
              <a:t> flaky substance on its surface it is called as rust ((</a:t>
            </a:r>
            <a:r>
              <a:rPr lang="en-US" sz="2400" b="1" spc="-170" dirty="0" smtClean="0">
                <a:solidFill>
                  <a:srgbClr val="0000FF"/>
                </a:solidFill>
                <a:cs typeface="Calibri"/>
              </a:rPr>
              <a:t>Fe</a:t>
            </a:r>
            <a:r>
              <a:rPr lang="en-US" sz="2400" b="1" baseline="-25000" dirty="0" smtClean="0">
                <a:solidFill>
                  <a:srgbClr val="0000FF"/>
                </a:solidFill>
              </a:rPr>
              <a:t>2</a:t>
            </a:r>
            <a:r>
              <a:rPr lang="en-US" sz="2400" b="1" dirty="0" smtClean="0">
                <a:solidFill>
                  <a:srgbClr val="0000FF"/>
                </a:solidFill>
              </a:rPr>
              <a:t>O</a:t>
            </a:r>
            <a:r>
              <a:rPr lang="en-US" sz="2400" b="1" baseline="-25000" dirty="0" smtClean="0">
                <a:solidFill>
                  <a:srgbClr val="0000FF"/>
                </a:solidFill>
              </a:rPr>
              <a:t>3</a:t>
            </a:r>
            <a:r>
              <a:rPr lang="en-US" sz="2400" b="1" dirty="0" smtClean="0">
                <a:solidFill>
                  <a:srgbClr val="0000FF"/>
                </a:solidFill>
              </a:rPr>
              <a:t> </a:t>
            </a:r>
            <a:r>
              <a:rPr lang="en-US" sz="2400" spc="-170" dirty="0" smtClean="0">
                <a:cs typeface="Calibri"/>
              </a:rPr>
              <a:t> Iron Oxide).  This is layer by layer destruction of iron metal called as rusting of iron.</a:t>
            </a:r>
          </a:p>
          <a:p>
            <a:pPr>
              <a:buNone/>
            </a:pPr>
            <a:r>
              <a:rPr lang="en-US" sz="2400" spc="-5" dirty="0" smtClean="0">
                <a:cs typeface="Calibri"/>
              </a:rPr>
              <a:t>		Iron   +    Oxygen  + water </a:t>
            </a:r>
            <a:r>
              <a:rPr lang="en-US" sz="2400" spc="-5" dirty="0" err="1" smtClean="0">
                <a:cs typeface="Calibri"/>
              </a:rPr>
              <a:t>vapour</a:t>
            </a:r>
            <a:r>
              <a:rPr lang="en-US" sz="2400" baseline="-21021" dirty="0" smtClean="0">
                <a:cs typeface="Calibri"/>
              </a:rPr>
              <a:t> </a:t>
            </a:r>
            <a:r>
              <a:rPr lang="en-US" sz="2400" spc="-5" dirty="0" smtClean="0">
                <a:cs typeface="Calibri"/>
              </a:rPr>
              <a:t>→	Hydrated</a:t>
            </a:r>
            <a:r>
              <a:rPr lang="en-US" sz="2400" spc="-170" dirty="0" smtClean="0">
                <a:cs typeface="Calibri"/>
              </a:rPr>
              <a:t> Iron  Oxide</a:t>
            </a:r>
          </a:p>
          <a:p>
            <a:pPr>
              <a:buNone/>
            </a:pPr>
            <a:r>
              <a:rPr lang="en-US" sz="2400" spc="-170" dirty="0" smtClean="0">
                <a:cs typeface="Calibri"/>
              </a:rPr>
              <a:t>				         ( present in air)</a:t>
            </a:r>
          </a:p>
          <a:p>
            <a:r>
              <a:rPr lang="en-US" sz="2400" spc="-170" dirty="0" smtClean="0">
                <a:cs typeface="Calibri"/>
              </a:rPr>
              <a:t>If we take a small amount of sample of rust and dissolve it in water, we will find that rust dissolve in water and the solution is basic in nature.  When checked with a moist red litmus paper, its </a:t>
            </a:r>
            <a:r>
              <a:rPr lang="en-US" sz="2400" spc="-170" dirty="0" err="1" smtClean="0">
                <a:cs typeface="Calibri"/>
              </a:rPr>
              <a:t>colour</a:t>
            </a:r>
            <a:r>
              <a:rPr lang="en-US" sz="2400" spc="-170" dirty="0" smtClean="0">
                <a:cs typeface="Calibri"/>
              </a:rPr>
              <a:t> changes blue. This shows that its solution is basic in nature</a:t>
            </a:r>
          </a:p>
          <a:p>
            <a:endParaRPr lang="en-US" sz="2400" spc="-170" dirty="0" smtClean="0">
              <a:cs typeface="Calibri"/>
            </a:endParaRPr>
          </a:p>
          <a:p>
            <a:pPr>
              <a:buNone/>
            </a:pPr>
            <a:endParaRPr lang="en-US" sz="2400" spc="-170" dirty="0" smtClean="0">
              <a:cs typeface="Calibri"/>
            </a:endParaRPr>
          </a:p>
          <a:p>
            <a:pPr>
              <a:buNone/>
            </a:pPr>
            <a:endParaRPr lang="en-US" sz="2400" spc="-170" dirty="0" smtClean="0">
              <a:cs typeface="Calibri"/>
            </a:endParaRPr>
          </a:p>
          <a:p>
            <a:pPr>
              <a:buNone/>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pPr algn="l"/>
            <a:r>
              <a:rPr lang="en-US" b="1" u="sng" dirty="0" smtClean="0">
                <a:solidFill>
                  <a:srgbClr val="FF0000"/>
                </a:solidFill>
              </a:rPr>
              <a:t>REACTION WITH OXYGEN…</a:t>
            </a:r>
            <a:endParaRPr lang="en-US" dirty="0"/>
          </a:p>
        </p:txBody>
      </p:sp>
      <p:sp>
        <p:nvSpPr>
          <p:cNvPr id="5" name="Content Placeholder 4"/>
          <p:cNvSpPr>
            <a:spLocks noGrp="1"/>
          </p:cNvSpPr>
          <p:nvPr>
            <p:ph idx="1"/>
          </p:nvPr>
        </p:nvSpPr>
        <p:spPr>
          <a:xfrm>
            <a:off x="457200" y="1219200"/>
            <a:ext cx="8229600" cy="5334000"/>
          </a:xfrm>
        </p:spPr>
        <p:txBody>
          <a:bodyPr>
            <a:normAutofit fontScale="92500" lnSpcReduction="10000"/>
          </a:bodyPr>
          <a:lstStyle/>
          <a:p>
            <a:r>
              <a:rPr lang="en-US" sz="2400" dirty="0" smtClean="0"/>
              <a:t>Copper metal also undergo corrosion in moist air. When a copper vessel is exposed to moist air for long, it acquires a dull green coating. The green material is a mixture of copper hydroxide Cu(OH)</a:t>
            </a:r>
            <a:r>
              <a:rPr lang="en-US" sz="2400" b="1" baseline="-25000" dirty="0" smtClean="0"/>
              <a:t> 2</a:t>
            </a:r>
            <a:r>
              <a:rPr lang="en-US" sz="2400" b="1" baseline="-25000" dirty="0" smtClean="0">
                <a:solidFill>
                  <a:srgbClr val="0000FF"/>
                </a:solidFill>
              </a:rPr>
              <a:t> </a:t>
            </a:r>
            <a:r>
              <a:rPr lang="en-US" sz="2400" dirty="0" smtClean="0"/>
              <a:t>and copper carbonate (CuCO</a:t>
            </a:r>
            <a:r>
              <a:rPr lang="en-US" sz="2400" b="1" baseline="-25000" dirty="0" smtClean="0"/>
              <a:t>3</a:t>
            </a:r>
            <a:r>
              <a:rPr lang="en-US" sz="2400" dirty="0" smtClean="0"/>
              <a:t>).  It is called as Basic Copper Carbonate. The following is the reaction</a:t>
            </a:r>
          </a:p>
          <a:p>
            <a:pPr>
              <a:buNone/>
            </a:pPr>
            <a:r>
              <a:rPr lang="en-US" sz="2400" dirty="0" smtClean="0"/>
              <a:t>  		 2Cu   +H</a:t>
            </a:r>
            <a:r>
              <a:rPr lang="en-US" sz="2400" b="1" baseline="-25000" dirty="0" smtClean="0"/>
              <a:t>2 </a:t>
            </a:r>
            <a:r>
              <a:rPr lang="en-US" sz="2400" dirty="0" smtClean="0"/>
              <a:t>O+CO</a:t>
            </a:r>
            <a:r>
              <a:rPr lang="en-US" sz="2400" b="1" baseline="-25000" dirty="0" smtClean="0"/>
              <a:t>2 </a:t>
            </a:r>
            <a:r>
              <a:rPr lang="en-US" sz="2400" dirty="0" smtClean="0"/>
              <a:t>+O</a:t>
            </a:r>
            <a:r>
              <a:rPr lang="en-US" sz="2400" b="1" baseline="-25000" dirty="0" smtClean="0"/>
              <a:t>2 </a:t>
            </a:r>
            <a:r>
              <a:rPr lang="en-US" sz="2400" dirty="0" smtClean="0"/>
              <a:t>→   Cu (OH)</a:t>
            </a:r>
            <a:r>
              <a:rPr lang="en-US" sz="2400" b="1" baseline="-25000" dirty="0" smtClean="0"/>
              <a:t> 2 </a:t>
            </a:r>
            <a:r>
              <a:rPr lang="en-US" sz="2400" dirty="0" smtClean="0"/>
              <a:t>+ CuCO3</a:t>
            </a:r>
          </a:p>
          <a:p>
            <a:pPr>
              <a:buNone/>
            </a:pPr>
            <a:r>
              <a:rPr lang="en-US" sz="2400" dirty="0" smtClean="0"/>
              <a:t>                      	(  moist air)	     ( Basic Copper Carbonate)</a:t>
            </a:r>
          </a:p>
          <a:p>
            <a:r>
              <a:rPr lang="en-US" sz="2400" dirty="0" smtClean="0"/>
              <a:t>Metal Oxides are called basic oxides because these oxides react with water to form metal hydroxides, which are bases.</a:t>
            </a:r>
          </a:p>
          <a:p>
            <a:pPr>
              <a:buNone/>
            </a:pPr>
            <a:r>
              <a:rPr lang="en-US" sz="2400" dirty="0" smtClean="0"/>
              <a:t> 		metal oxide + water	</a:t>
            </a:r>
            <a:r>
              <a:rPr lang="en-US" sz="2400" dirty="0" smtClean="0">
                <a:sym typeface="Wingdings" pitchFamily="2" charset="2"/>
              </a:rPr>
              <a:t> metal hydroxides</a:t>
            </a:r>
          </a:p>
          <a:p>
            <a:pPr>
              <a:buNone/>
            </a:pPr>
            <a:r>
              <a:rPr lang="en-US" sz="2400" dirty="0" smtClean="0">
                <a:sym typeface="Wingdings" pitchFamily="2" charset="2"/>
              </a:rPr>
              <a:t>	Magnesium oxide + water  Magnesium Hydroxide</a:t>
            </a:r>
          </a:p>
          <a:p>
            <a:pPr>
              <a:buNone/>
            </a:pPr>
            <a:r>
              <a:rPr lang="en-US" sz="2400" dirty="0" smtClean="0">
                <a:sym typeface="Wingdings" pitchFamily="2" charset="2"/>
              </a:rPr>
              <a:t>	Calcium oxide	+ water calcium hydroxide</a:t>
            </a:r>
          </a:p>
          <a:p>
            <a:r>
              <a:rPr lang="en-US" sz="2400" dirty="0" smtClean="0">
                <a:sym typeface="Wingdings" pitchFamily="2" charset="2"/>
              </a:rPr>
              <a:t>Metal hydroxides (bases) which dissolve in water are called alkalis. So those bases which dissolve in water are called Alkalis. </a:t>
            </a:r>
            <a:r>
              <a:rPr lang="en-US" sz="2400" dirty="0" err="1" smtClean="0">
                <a:sym typeface="Wingdings" pitchFamily="2" charset="2"/>
              </a:rPr>
              <a:t>Eg</a:t>
            </a:r>
            <a:r>
              <a:rPr lang="en-US" sz="2400" dirty="0" smtClean="0">
                <a:sym typeface="Wingdings" pitchFamily="2" charset="2"/>
              </a:rPr>
              <a:t>- Sodium Hydroxide, Potassium Hydroxide</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0"/>
          <a:ext cx="82296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274638"/>
            <a:ext cx="8229600" cy="944562"/>
          </a:xfrm>
        </p:spPr>
        <p:txBody>
          <a:bodyPr/>
          <a:lstStyle/>
          <a:p>
            <a:endParaRPr lang="en-US" dirty="0"/>
          </a:p>
        </p:txBody>
      </p:sp>
      <p:sp>
        <p:nvSpPr>
          <p:cNvPr id="3" name="Content Placeholder 2"/>
          <p:cNvSpPr>
            <a:spLocks noGrp="1"/>
          </p:cNvSpPr>
          <p:nvPr>
            <p:ph sz="half" idx="1"/>
          </p:nvPr>
        </p:nvSpPr>
        <p:spPr>
          <a:xfrm>
            <a:off x="152400" y="1600200"/>
            <a:ext cx="5943600" cy="5029200"/>
          </a:xfrm>
        </p:spPr>
        <p:txBody>
          <a:bodyPr>
            <a:normAutofit lnSpcReduction="10000"/>
          </a:bodyPr>
          <a:lstStyle/>
          <a:p>
            <a:pPr marL="514350" indent="-514350">
              <a:buNone/>
            </a:pPr>
            <a:r>
              <a:rPr lang="en-US" b="1" u="sng" dirty="0" smtClean="0">
                <a:solidFill>
                  <a:srgbClr val="FF0000"/>
                </a:solidFill>
              </a:rPr>
              <a:t>REACTION WITH OXYGEN </a:t>
            </a:r>
          </a:p>
          <a:p>
            <a:pPr marL="514350" indent="-514350"/>
            <a:r>
              <a:rPr lang="en-US" sz="2400" dirty="0" smtClean="0"/>
              <a:t>All non metals react with oxygen to form non metallic oxide but their reactivity is different. </a:t>
            </a:r>
          </a:p>
          <a:p>
            <a:pPr marL="514350" indent="-514350">
              <a:buNone/>
            </a:pPr>
            <a:r>
              <a:rPr lang="en-US" sz="2400" dirty="0" smtClean="0"/>
              <a:t>	Non metal	+ Oxygen </a:t>
            </a:r>
            <a:r>
              <a:rPr lang="en-US" sz="2400" spc="-5" dirty="0" smtClean="0">
                <a:cs typeface="Calibri"/>
              </a:rPr>
              <a:t> →Non metal Oxide</a:t>
            </a:r>
          </a:p>
          <a:p>
            <a:pPr marL="63500" algn="just">
              <a:buNone/>
            </a:pPr>
            <a:r>
              <a:rPr lang="en-US" sz="2400" dirty="0" smtClean="0"/>
              <a:t>	</a:t>
            </a:r>
            <a:r>
              <a:rPr lang="en-US" sz="2400" dirty="0" err="1" smtClean="0"/>
              <a:t>Sulphur</a:t>
            </a:r>
            <a:r>
              <a:rPr lang="en-US" sz="2400" dirty="0" smtClean="0"/>
              <a:t> + Oxygen</a:t>
            </a:r>
            <a:r>
              <a:rPr lang="en-US" sz="2400" dirty="0" smtClean="0">
                <a:sym typeface="Wingdings" pitchFamily="2" charset="2"/>
              </a:rPr>
              <a:t> </a:t>
            </a:r>
            <a:r>
              <a:rPr lang="en-US" sz="2400" dirty="0" err="1" smtClean="0">
                <a:sym typeface="Wingdings" pitchFamily="2" charset="2"/>
              </a:rPr>
              <a:t>Sulphur</a:t>
            </a:r>
            <a:r>
              <a:rPr lang="en-US" sz="2400" dirty="0" smtClean="0">
                <a:sym typeface="Wingdings" pitchFamily="2" charset="2"/>
              </a:rPr>
              <a:t> dioxide ( SO</a:t>
            </a:r>
            <a:r>
              <a:rPr lang="en-US" sz="2400" b="1" baseline="-25000" dirty="0" smtClean="0"/>
              <a:t>2</a:t>
            </a:r>
            <a:r>
              <a:rPr lang="en-US" sz="2400" b="1" dirty="0" smtClean="0"/>
              <a:t> </a:t>
            </a:r>
            <a:r>
              <a:rPr lang="en-US" sz="2400" dirty="0" smtClean="0"/>
              <a:t>)</a:t>
            </a:r>
            <a:endParaRPr lang="en-US" sz="2400" dirty="0" smtClean="0">
              <a:sym typeface="Wingdings" pitchFamily="2" charset="2"/>
            </a:endParaRPr>
          </a:p>
          <a:p>
            <a:pPr marL="63500" algn="just">
              <a:buNone/>
            </a:pPr>
            <a:r>
              <a:rPr lang="en-US" sz="2400" dirty="0" smtClean="0">
                <a:sym typeface="Wingdings" pitchFamily="2" charset="2"/>
              </a:rPr>
              <a:t>	Carbon + Oxygen  Carbon dioxide ( CO</a:t>
            </a:r>
            <a:r>
              <a:rPr lang="en-US" sz="2400" b="1" baseline="-25000" dirty="0" smtClean="0"/>
              <a:t>2</a:t>
            </a:r>
            <a:r>
              <a:rPr lang="en-US" sz="2400" b="1" dirty="0" smtClean="0"/>
              <a:t> </a:t>
            </a:r>
            <a:r>
              <a:rPr lang="en-US" sz="2400" dirty="0" smtClean="0"/>
              <a:t>)</a:t>
            </a:r>
          </a:p>
          <a:p>
            <a:pPr marL="63500" algn="just">
              <a:buNone/>
            </a:pPr>
            <a:r>
              <a:rPr lang="en-US" sz="2400" b="1" dirty="0" smtClean="0"/>
              <a:t>	</a:t>
            </a:r>
            <a:r>
              <a:rPr lang="en-US" sz="2400" dirty="0" smtClean="0"/>
              <a:t>Nitrogen + Oxygen</a:t>
            </a:r>
            <a:r>
              <a:rPr lang="en-US" sz="2400" dirty="0" smtClean="0">
                <a:sym typeface="Wingdings" pitchFamily="2" charset="2"/>
              </a:rPr>
              <a:t> Nitrogen </a:t>
            </a:r>
            <a:r>
              <a:rPr lang="en-US" sz="2400" dirty="0" err="1" smtClean="0">
                <a:sym typeface="Wingdings" pitchFamily="2" charset="2"/>
              </a:rPr>
              <a:t>dixide</a:t>
            </a:r>
            <a:r>
              <a:rPr lang="en-US" sz="2400" dirty="0" smtClean="0">
                <a:sym typeface="Wingdings" pitchFamily="2" charset="2"/>
              </a:rPr>
              <a:t> ( CO</a:t>
            </a:r>
            <a:r>
              <a:rPr lang="en-US" sz="2400" b="1" baseline="-25000" dirty="0" smtClean="0"/>
              <a:t>2</a:t>
            </a:r>
            <a:r>
              <a:rPr lang="en-US" sz="2400" b="1" dirty="0" smtClean="0"/>
              <a:t> </a:t>
            </a:r>
            <a:r>
              <a:rPr lang="en-US" sz="2400" dirty="0" smtClean="0"/>
              <a:t>)</a:t>
            </a:r>
          </a:p>
          <a:p>
            <a:pPr marL="63500" algn="just"/>
            <a:r>
              <a:rPr lang="en-US" sz="2400" dirty="0" smtClean="0"/>
              <a:t>Phosphorus burns vigorously  with oxygen to form its oxide</a:t>
            </a:r>
          </a:p>
          <a:p>
            <a:pPr marL="63500" algn="just">
              <a:lnSpc>
                <a:spcPct val="100000"/>
              </a:lnSpc>
              <a:buNone/>
            </a:pPr>
            <a:r>
              <a:rPr lang="en-US" sz="2400" dirty="0" smtClean="0"/>
              <a:t>	</a:t>
            </a:r>
            <a:r>
              <a:rPr lang="en-US" sz="2400" dirty="0" err="1" smtClean="0"/>
              <a:t>Phosphorus+Oxygen</a:t>
            </a:r>
            <a:r>
              <a:rPr lang="en-US" sz="2400" dirty="0" err="1" smtClean="0">
                <a:sym typeface="Wingdings" pitchFamily="2" charset="2"/>
              </a:rPr>
              <a:t>Phosphorus</a:t>
            </a:r>
            <a:r>
              <a:rPr lang="en-US" sz="2400" dirty="0" smtClean="0">
                <a:sym typeface="Wingdings" pitchFamily="2" charset="2"/>
              </a:rPr>
              <a:t> </a:t>
            </a:r>
            <a:r>
              <a:rPr lang="en-US" sz="2400" dirty="0" err="1" smtClean="0">
                <a:sym typeface="Wingdings" pitchFamily="2" charset="2"/>
              </a:rPr>
              <a:t>pentoxide</a:t>
            </a:r>
            <a:r>
              <a:rPr lang="en-US" sz="2400" dirty="0" smtClean="0">
                <a:sym typeface="Wingdings" pitchFamily="2" charset="2"/>
              </a:rPr>
              <a:t> 				( P</a:t>
            </a:r>
            <a:r>
              <a:rPr lang="en-US" sz="2400" b="1" baseline="-25000" dirty="0" smtClean="0">
                <a:sym typeface="Wingdings" pitchFamily="2" charset="2"/>
              </a:rPr>
              <a:t>2</a:t>
            </a:r>
            <a:r>
              <a:rPr lang="en-US" sz="2400" dirty="0" smtClean="0">
                <a:sym typeface="Wingdings" pitchFamily="2" charset="2"/>
              </a:rPr>
              <a:t>O</a:t>
            </a:r>
            <a:r>
              <a:rPr lang="en-US" sz="2400" b="1" baseline="-25000" dirty="0" smtClean="0">
                <a:sym typeface="Wingdings" pitchFamily="2" charset="2"/>
              </a:rPr>
              <a:t>5</a:t>
            </a:r>
            <a:r>
              <a:rPr lang="en-US" sz="2400" b="1" dirty="0" smtClean="0"/>
              <a:t> </a:t>
            </a:r>
            <a:r>
              <a:rPr lang="en-US" sz="2400" dirty="0" smtClean="0"/>
              <a:t>)</a:t>
            </a:r>
          </a:p>
          <a:p>
            <a:pPr marL="514350" indent="-514350">
              <a:buNone/>
            </a:pPr>
            <a:endParaRPr lang="en-US" u="sng" dirty="0"/>
          </a:p>
        </p:txBody>
      </p:sp>
      <p:pic>
        <p:nvPicPr>
          <p:cNvPr id="1027" name="Picture 3" descr="C:\Users\N K Sinha\Desktop\a5100118-800px-wm.jpg"/>
          <p:cNvPicPr>
            <a:picLocks noGrp="1" noChangeAspect="1" noChangeArrowheads="1"/>
          </p:cNvPicPr>
          <p:nvPr>
            <p:ph sz="half" idx="2"/>
          </p:nvPr>
        </p:nvPicPr>
        <p:blipFill>
          <a:blip r:embed="rId6"/>
          <a:srcRect/>
          <a:stretch>
            <a:fillRect/>
          </a:stretch>
        </p:blipFill>
        <p:spPr bwMode="auto">
          <a:xfrm>
            <a:off x="6324600" y="1600200"/>
            <a:ext cx="2667000" cy="502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92162"/>
          </a:xfrm>
        </p:spPr>
        <p:txBody>
          <a:bodyPr/>
          <a:lstStyle/>
          <a:p>
            <a:r>
              <a:rPr lang="en-US" b="1" u="sng" dirty="0" smtClean="0">
                <a:solidFill>
                  <a:srgbClr val="FF0000"/>
                </a:solidFill>
              </a:rPr>
              <a:t>REACTION WITH OXYGEN…</a:t>
            </a:r>
            <a:endParaRPr lang="en-US" dirty="0"/>
          </a:p>
        </p:txBody>
      </p:sp>
      <p:sp>
        <p:nvSpPr>
          <p:cNvPr id="9" name="Content Placeholder 8"/>
          <p:cNvSpPr>
            <a:spLocks noGrp="1"/>
          </p:cNvSpPr>
          <p:nvPr>
            <p:ph idx="1"/>
          </p:nvPr>
        </p:nvSpPr>
        <p:spPr>
          <a:xfrm>
            <a:off x="228600" y="1143000"/>
            <a:ext cx="8610600" cy="4983163"/>
          </a:xfrm>
        </p:spPr>
        <p:txBody>
          <a:bodyPr>
            <a:normAutofit/>
          </a:bodyPr>
          <a:lstStyle/>
          <a:p>
            <a:r>
              <a:rPr lang="en-US" sz="2400" dirty="0" smtClean="0"/>
              <a:t>Generally, oxides of non-metals are acidic in nature. Non Metal Oxides react with water to form respective acids. So the metal oxides are also called acidic oxides.  So the non metal oxides turns moist blue litmus paper into red. </a:t>
            </a:r>
          </a:p>
          <a:p>
            <a:pPr>
              <a:buNone/>
            </a:pPr>
            <a:r>
              <a:rPr lang="en-US" sz="2400" dirty="0" smtClean="0"/>
              <a:t>		 Non metal + water  </a:t>
            </a:r>
            <a:r>
              <a:rPr lang="en-US" sz="2400" dirty="0" smtClean="0">
                <a:sym typeface="Wingdings" pitchFamily="2" charset="2"/>
              </a:rPr>
              <a:t> Acid</a:t>
            </a:r>
            <a:endParaRPr lang="en-US" sz="2400" dirty="0" smtClean="0"/>
          </a:p>
          <a:p>
            <a:r>
              <a:rPr lang="en-US" sz="2400" dirty="0" smtClean="0"/>
              <a:t>When </a:t>
            </a:r>
            <a:r>
              <a:rPr lang="en-US" sz="2400" dirty="0" err="1" smtClean="0"/>
              <a:t>sulphur</a:t>
            </a:r>
            <a:r>
              <a:rPr lang="en-US" sz="2400" dirty="0" smtClean="0"/>
              <a:t> dioxide is dissolved in water it forms </a:t>
            </a:r>
            <a:r>
              <a:rPr lang="en-US" sz="2400" dirty="0" err="1" smtClean="0"/>
              <a:t>sulphurous</a:t>
            </a:r>
            <a:r>
              <a:rPr lang="en-US" sz="2400" dirty="0" smtClean="0"/>
              <a:t> acid. The reaction can be given as follows:</a:t>
            </a:r>
          </a:p>
          <a:p>
            <a:pPr>
              <a:buNone/>
            </a:pPr>
            <a:r>
              <a:rPr lang="en-US" sz="2400" dirty="0" smtClean="0"/>
              <a:t>	</a:t>
            </a:r>
            <a:r>
              <a:rPr lang="en-US" sz="2400" dirty="0" err="1" smtClean="0"/>
              <a:t>Sulphur</a:t>
            </a:r>
            <a:r>
              <a:rPr lang="en-US" sz="2400" dirty="0" smtClean="0"/>
              <a:t> dioxide (SO</a:t>
            </a:r>
            <a:r>
              <a:rPr lang="en-US" sz="2400" b="1" baseline="-25000" dirty="0" smtClean="0"/>
              <a:t> 2</a:t>
            </a:r>
            <a:r>
              <a:rPr lang="en-US" sz="2400" dirty="0" smtClean="0"/>
              <a:t>) + Water (H</a:t>
            </a:r>
            <a:r>
              <a:rPr lang="en-US" sz="2400" b="1" baseline="-25000" dirty="0" smtClean="0"/>
              <a:t> 2 </a:t>
            </a:r>
            <a:r>
              <a:rPr lang="en-US" sz="2400" dirty="0" smtClean="0"/>
              <a:t>O) →</a:t>
            </a:r>
            <a:r>
              <a:rPr lang="en-US" sz="2400" dirty="0" err="1" smtClean="0"/>
              <a:t>Sulphurous</a:t>
            </a:r>
            <a:r>
              <a:rPr lang="en-US" sz="2400" dirty="0" smtClean="0"/>
              <a:t> acid (H</a:t>
            </a:r>
            <a:r>
              <a:rPr lang="en-US" sz="2400" b="1" baseline="-25000" dirty="0" smtClean="0"/>
              <a:t> 2 </a:t>
            </a:r>
            <a:r>
              <a:rPr lang="en-US" sz="2400" dirty="0" smtClean="0"/>
              <a:t>SO</a:t>
            </a:r>
            <a:r>
              <a:rPr lang="en-US" sz="2400" b="1" baseline="-25000" dirty="0" smtClean="0"/>
              <a:t> 3</a:t>
            </a:r>
            <a:r>
              <a:rPr lang="en-US" sz="2400" dirty="0" smtClean="0"/>
              <a:t>)</a:t>
            </a:r>
          </a:p>
          <a:p>
            <a:r>
              <a:rPr lang="en-US" sz="2400" dirty="0" smtClean="0"/>
              <a:t>The </a:t>
            </a:r>
            <a:r>
              <a:rPr lang="en-US" sz="2400" dirty="0" err="1" smtClean="0"/>
              <a:t>sulphurous</a:t>
            </a:r>
            <a:r>
              <a:rPr lang="en-US" sz="2400" dirty="0" smtClean="0"/>
              <a:t> acid turns blue litmus paper red. </a:t>
            </a:r>
            <a:endParaRPr lang="en-US" sz="2000" dirty="0" smtClean="0"/>
          </a:p>
          <a:p>
            <a:pPr>
              <a:buNone/>
            </a:pPr>
            <a:r>
              <a:rPr lang="en-US" sz="2400" dirty="0" smtClean="0"/>
              <a:t>		Carbon + Oxygen</a:t>
            </a:r>
            <a:r>
              <a:rPr lang="en-US" sz="2400" dirty="0" smtClean="0">
                <a:sym typeface="Wingdings" pitchFamily="2" charset="2"/>
              </a:rPr>
              <a:t> Carbonic acid </a:t>
            </a:r>
            <a:r>
              <a:rPr lang="en-US" sz="2400" dirty="0" smtClean="0"/>
              <a:t>(H</a:t>
            </a:r>
            <a:r>
              <a:rPr lang="en-US" sz="2400" b="1" baseline="-25000" dirty="0" smtClean="0"/>
              <a:t> 2</a:t>
            </a:r>
            <a:r>
              <a:rPr lang="en-US" sz="2400" b="1" dirty="0" smtClean="0"/>
              <a:t> </a:t>
            </a:r>
            <a:r>
              <a:rPr lang="en-US" sz="2400" dirty="0" smtClean="0"/>
              <a:t>CO</a:t>
            </a:r>
            <a:r>
              <a:rPr lang="en-US" sz="2400" b="1" baseline="-25000" dirty="0" smtClean="0"/>
              <a:t> 3</a:t>
            </a:r>
            <a:r>
              <a:rPr lang="en-US" sz="2400" dirty="0" smtClean="0"/>
              <a:t>)</a:t>
            </a:r>
            <a:endParaRPr lang="en-US" sz="2400" dirty="0" smtClean="0">
              <a:sym typeface="Wingdings" pitchFamily="2" charset="2"/>
            </a:endParaRPr>
          </a:p>
          <a:p>
            <a:pPr>
              <a:buNone/>
            </a:pPr>
            <a:r>
              <a:rPr lang="en-US" sz="2400" dirty="0" smtClean="0">
                <a:sym typeface="Wingdings" pitchFamily="2" charset="2"/>
              </a:rPr>
              <a:t>		</a:t>
            </a:r>
            <a:r>
              <a:rPr lang="en-US" sz="2400" dirty="0" err="1" smtClean="0">
                <a:sym typeface="Wingdings" pitchFamily="2" charset="2"/>
              </a:rPr>
              <a:t>Sulphur</a:t>
            </a:r>
            <a:r>
              <a:rPr lang="en-US" sz="2400" dirty="0" smtClean="0">
                <a:sym typeface="Wingdings" pitchFamily="2" charset="2"/>
              </a:rPr>
              <a:t> trioxide + Oxygen </a:t>
            </a:r>
            <a:r>
              <a:rPr lang="en-US" sz="2400" dirty="0" err="1" smtClean="0">
                <a:sym typeface="Wingdings" pitchFamily="2" charset="2"/>
              </a:rPr>
              <a:t>Sulphuric</a:t>
            </a:r>
            <a:r>
              <a:rPr lang="en-US" sz="2400" dirty="0" smtClean="0">
                <a:sym typeface="Wingdings" pitchFamily="2" charset="2"/>
              </a:rPr>
              <a:t> acid </a:t>
            </a:r>
            <a:r>
              <a:rPr lang="en-US" sz="2400" dirty="0" smtClean="0"/>
              <a:t>(H</a:t>
            </a:r>
            <a:r>
              <a:rPr lang="en-US" sz="2400" baseline="-25000" dirty="0" smtClean="0"/>
              <a:t> 2 </a:t>
            </a:r>
            <a:r>
              <a:rPr lang="en-US" sz="2400" dirty="0" smtClean="0"/>
              <a:t>SO</a:t>
            </a:r>
            <a:r>
              <a:rPr lang="en-US" sz="2400" baseline="-25000" dirty="0" smtClean="0"/>
              <a:t> 4</a:t>
            </a:r>
            <a:r>
              <a:rPr lang="en-US" sz="2400"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b="1" u="sng" dirty="0" smtClean="0">
                <a:solidFill>
                  <a:srgbClr val="FF0000"/>
                </a:solidFill>
              </a:rPr>
              <a:t>REACTION OF METALS WITH WATER</a:t>
            </a:r>
            <a:endParaRPr lang="en-US" dirty="0"/>
          </a:p>
        </p:txBody>
      </p:sp>
      <p:sp>
        <p:nvSpPr>
          <p:cNvPr id="3" name="Content Placeholder 2"/>
          <p:cNvSpPr>
            <a:spLocks noGrp="1"/>
          </p:cNvSpPr>
          <p:nvPr>
            <p:ph idx="1"/>
          </p:nvPr>
        </p:nvSpPr>
        <p:spPr>
          <a:xfrm>
            <a:off x="152400" y="1371600"/>
            <a:ext cx="8763000" cy="5257800"/>
          </a:xfrm>
        </p:spPr>
        <p:txBody>
          <a:bodyPr>
            <a:normAutofit fontScale="77500" lnSpcReduction="20000"/>
          </a:bodyPr>
          <a:lstStyle/>
          <a:p>
            <a:r>
              <a:rPr lang="en-US" b="1" u="sng" dirty="0" smtClean="0">
                <a:solidFill>
                  <a:srgbClr val="FF0000"/>
                </a:solidFill>
              </a:rPr>
              <a:t>REACTION OF METALS WITH WATER</a:t>
            </a:r>
          </a:p>
          <a:p>
            <a:pPr marL="63500" marR="30480">
              <a:spcBef>
                <a:spcPts val="5"/>
              </a:spcBef>
            </a:pPr>
            <a:r>
              <a:rPr lang="en-US" spc="-15" dirty="0" smtClean="0">
                <a:cs typeface="Calibri"/>
              </a:rPr>
              <a:t>Metals react with water to form metal hydroxide and hydrogen gas. The reactivity of metals with water is different with different metals.  Hydrogen gas is evolved during the reaction which burns with a pop sound</a:t>
            </a:r>
          </a:p>
          <a:p>
            <a:pPr marL="63500" marR="30480">
              <a:spcBef>
                <a:spcPts val="5"/>
              </a:spcBef>
              <a:buNone/>
            </a:pPr>
            <a:r>
              <a:rPr lang="en-US" spc="-15" dirty="0" smtClean="0">
                <a:cs typeface="Calibri"/>
              </a:rPr>
              <a:t>			Metal + water </a:t>
            </a:r>
            <a:r>
              <a:rPr lang="en-US" spc="-15" dirty="0" smtClean="0">
                <a:cs typeface="Calibri"/>
                <a:sym typeface="Wingdings" pitchFamily="2" charset="2"/>
              </a:rPr>
              <a:t> metal hydroxide+ hydrogen gas</a:t>
            </a:r>
            <a:endParaRPr lang="en-US" spc="-15" dirty="0" smtClean="0">
              <a:cs typeface="Calibri"/>
            </a:endParaRPr>
          </a:p>
          <a:p>
            <a:pPr marL="63500" marR="30480">
              <a:spcBef>
                <a:spcPts val="5"/>
              </a:spcBef>
            </a:pPr>
            <a:r>
              <a:rPr lang="en-US" spc="-15" dirty="0" smtClean="0">
                <a:cs typeface="Calibri"/>
              </a:rPr>
              <a:t>Metals </a:t>
            </a:r>
            <a:r>
              <a:rPr lang="en-US" spc="-30" dirty="0" smtClean="0">
                <a:cs typeface="Calibri"/>
              </a:rPr>
              <a:t>like </a:t>
            </a:r>
            <a:r>
              <a:rPr lang="en-US" spc="-10" dirty="0" smtClean="0">
                <a:cs typeface="Calibri"/>
              </a:rPr>
              <a:t>potassium </a:t>
            </a:r>
            <a:r>
              <a:rPr lang="en-US" spc="-5" dirty="0" smtClean="0">
                <a:cs typeface="Calibri"/>
              </a:rPr>
              <a:t>and </a:t>
            </a:r>
            <a:r>
              <a:rPr lang="en-US" spc="-10" dirty="0" smtClean="0">
                <a:cs typeface="Calibri"/>
              </a:rPr>
              <a:t>sodium react </a:t>
            </a:r>
            <a:r>
              <a:rPr lang="en-US" spc="-15" dirty="0" smtClean="0">
                <a:cs typeface="Calibri"/>
              </a:rPr>
              <a:t>vigorously </a:t>
            </a:r>
            <a:r>
              <a:rPr lang="en-US" spc="-5" dirty="0" smtClean="0">
                <a:cs typeface="Calibri"/>
              </a:rPr>
              <a:t>with  </a:t>
            </a:r>
            <a:r>
              <a:rPr lang="en-US" spc="-10" dirty="0" smtClean="0">
                <a:cs typeface="Calibri"/>
              </a:rPr>
              <a:t>cold</a:t>
            </a:r>
            <a:r>
              <a:rPr lang="en-US" spc="5" dirty="0" smtClean="0">
                <a:cs typeface="Calibri"/>
              </a:rPr>
              <a:t> </a:t>
            </a:r>
            <a:r>
              <a:rPr lang="en-US" spc="-20" dirty="0" smtClean="0">
                <a:cs typeface="Calibri"/>
              </a:rPr>
              <a:t>water</a:t>
            </a:r>
            <a:r>
              <a:rPr lang="en-US" sz="3600" spc="-20" dirty="0" smtClean="0">
                <a:latin typeface="Times New Roman"/>
                <a:cs typeface="Times New Roman"/>
              </a:rPr>
              <a:t>. </a:t>
            </a:r>
            <a:r>
              <a:rPr lang="en-US" spc="-10" dirty="0" smtClean="0">
                <a:cs typeface="Calibri"/>
              </a:rPr>
              <a:t>Sodium and potassium metals react vigorously </a:t>
            </a:r>
            <a:r>
              <a:rPr lang="en-US" spc="-5" dirty="0" smtClean="0">
                <a:cs typeface="Calibri"/>
              </a:rPr>
              <a:t>with cold </a:t>
            </a:r>
            <a:r>
              <a:rPr lang="en-US" spc="-20" dirty="0" smtClean="0">
                <a:cs typeface="Calibri"/>
              </a:rPr>
              <a:t>water to evolve </a:t>
            </a:r>
            <a:r>
              <a:rPr lang="en-US" spc="-30" dirty="0" smtClean="0">
                <a:cs typeface="Calibri"/>
              </a:rPr>
              <a:t>hydrogen gas </a:t>
            </a:r>
            <a:r>
              <a:rPr lang="en-US" spc="-5" dirty="0" smtClean="0">
                <a:cs typeface="Calibri"/>
              </a:rPr>
              <a:t>which  </a:t>
            </a:r>
            <a:r>
              <a:rPr lang="en-US" spc="-10" dirty="0" smtClean="0">
                <a:cs typeface="Calibri"/>
              </a:rPr>
              <a:t>immediately </a:t>
            </a:r>
            <a:r>
              <a:rPr lang="en-US" spc="-15" dirty="0" smtClean="0">
                <a:cs typeface="Calibri"/>
              </a:rPr>
              <a:t>catches </a:t>
            </a:r>
            <a:r>
              <a:rPr lang="en-US" spc="-20" dirty="0" smtClean="0">
                <a:cs typeface="Calibri"/>
              </a:rPr>
              <a:t>fire </a:t>
            </a:r>
            <a:r>
              <a:rPr lang="en-US" spc="-15" dirty="0" smtClean="0">
                <a:cs typeface="Calibri"/>
              </a:rPr>
              <a:t>producing </a:t>
            </a:r>
            <a:r>
              <a:rPr lang="en-US" spc="-5" dirty="0" smtClean="0">
                <a:cs typeface="Calibri"/>
              </a:rPr>
              <a:t>a lot of </a:t>
            </a:r>
            <a:r>
              <a:rPr lang="en-US" spc="-15" dirty="0" smtClean="0">
                <a:cs typeface="Calibri"/>
              </a:rPr>
              <a:t>heat. These metals dance on the surface of water.  (Exothermic</a:t>
            </a:r>
            <a:r>
              <a:rPr lang="en-US" spc="20" dirty="0" smtClean="0">
                <a:cs typeface="Calibri"/>
              </a:rPr>
              <a:t> </a:t>
            </a:r>
            <a:r>
              <a:rPr lang="en-US" spc="-10" dirty="0" smtClean="0">
                <a:cs typeface="Calibri"/>
              </a:rPr>
              <a:t>reaction)</a:t>
            </a:r>
          </a:p>
          <a:p>
            <a:pPr marL="63500" marR="30480">
              <a:spcBef>
                <a:spcPts val="5"/>
              </a:spcBef>
              <a:buNone/>
            </a:pPr>
            <a:r>
              <a:rPr lang="en-US" dirty="0" smtClean="0">
                <a:cs typeface="Calibri"/>
              </a:rPr>
              <a:t>Potassium + water</a:t>
            </a:r>
            <a:r>
              <a:rPr lang="en-US" dirty="0" smtClean="0">
                <a:cs typeface="Calibri"/>
                <a:sym typeface="Wingdings" pitchFamily="2" charset="2"/>
              </a:rPr>
              <a:t> Potassium Hydroxide + Hydrogen gas</a:t>
            </a:r>
          </a:p>
          <a:p>
            <a:pPr marL="63500" marR="30480">
              <a:spcBef>
                <a:spcPts val="5"/>
              </a:spcBef>
              <a:buNone/>
            </a:pPr>
            <a:r>
              <a:rPr lang="en-US" dirty="0" smtClean="0">
                <a:cs typeface="Calibri"/>
                <a:sym typeface="Wingdings" pitchFamily="2" charset="2"/>
              </a:rPr>
              <a:t>Sodium + water Sodium Hydroxide + Hydrogen gas</a:t>
            </a:r>
          </a:p>
          <a:p>
            <a:pPr marL="63500" marR="30480">
              <a:spcBef>
                <a:spcPts val="5"/>
              </a:spcBef>
            </a:pPr>
            <a:r>
              <a:rPr lang="en-US" dirty="0" smtClean="0">
                <a:cs typeface="Calibri"/>
                <a:sym typeface="Wingdings" pitchFamily="2" charset="2"/>
              </a:rPr>
              <a:t>This is the reason why sodium and potassium metals are kept under kerosene or </a:t>
            </a:r>
            <a:r>
              <a:rPr lang="en-US" dirty="0" err="1" smtClean="0">
                <a:cs typeface="Calibri"/>
                <a:sym typeface="Wingdings" pitchFamily="2" charset="2"/>
              </a:rPr>
              <a:t>vaseline</a:t>
            </a:r>
            <a:r>
              <a:rPr lang="en-US" dirty="0" smtClean="0">
                <a:cs typeface="Calibri"/>
                <a:sym typeface="Wingdings" pitchFamily="2" charset="2"/>
              </a:rPr>
              <a:t> in order to cut off their contact with water and atmospheric oxygen.</a:t>
            </a:r>
            <a:endParaRPr lang="en-US" dirty="0" smtClean="0">
              <a:cs typeface="Calibri"/>
            </a:endParaRPr>
          </a:p>
          <a:p>
            <a:endParaRPr lang="en-US" dirty="0"/>
          </a:p>
        </p:txBody>
      </p:sp>
      <p:graphicFrame>
        <p:nvGraphicFramePr>
          <p:cNvPr id="4" name="Diagram 3"/>
          <p:cNvGraphicFramePr/>
          <p:nvPr/>
        </p:nvGraphicFramePr>
        <p:xfrm>
          <a:off x="457200" y="0"/>
          <a:ext cx="82296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928" y="1301496"/>
            <a:ext cx="4608576" cy="34610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45379" y="361188"/>
            <a:ext cx="4018787" cy="534009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025644" y="5816600"/>
            <a:ext cx="377952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Reaction </a:t>
            </a:r>
            <a:r>
              <a:rPr sz="2800" spc="-5" dirty="0">
                <a:latin typeface="Calibri"/>
                <a:cs typeface="Calibri"/>
              </a:rPr>
              <a:t>of Na with</a:t>
            </a:r>
            <a:r>
              <a:rPr sz="2800" spc="-20" dirty="0">
                <a:latin typeface="Calibri"/>
                <a:cs typeface="Calibri"/>
              </a:rPr>
              <a:t> water</a:t>
            </a:r>
            <a:endParaRPr sz="2800">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066800"/>
            <a:ext cx="8839200" cy="4953000"/>
          </a:xfrm>
          <a:gradFill rotWithShape="1">
            <a:gsLst>
              <a:gs pos="0">
                <a:schemeClr val="bg2"/>
              </a:gs>
              <a:gs pos="100000">
                <a:srgbClr val="66CCFF"/>
              </a:gs>
            </a:gsLst>
            <a:lin ang="5400000" scaled="1"/>
          </a:gradFill>
          <a:ln>
            <a:solidFill>
              <a:srgbClr val="000000"/>
            </a:solidFill>
          </a:ln>
        </p:spPr>
        <p:txBody>
          <a:bodyPr>
            <a:normAutofit fontScale="85000" lnSpcReduction="20000"/>
          </a:bodyPr>
          <a:lstStyle/>
          <a:p>
            <a:r>
              <a:rPr lang="en-US" sz="2400" b="1" i="1" dirty="0" smtClean="0">
                <a:latin typeface="Rockwell" pitchFamily="18" charset="0"/>
              </a:rPr>
              <a:t> </a:t>
            </a:r>
            <a:r>
              <a:rPr lang="en-US" sz="2400" b="1" i="1" dirty="0">
                <a:latin typeface="Rockwell" pitchFamily="18" charset="0"/>
              </a:rPr>
              <a:t>There are about 115 elements known at present. It is difficult to study and describe all the properties of these elements separately</a:t>
            </a:r>
            <a:r>
              <a:rPr lang="en-US" sz="2400" b="1" i="1" dirty="0" smtClean="0">
                <a:latin typeface="Rockwell" pitchFamily="18" charset="0"/>
              </a:rPr>
              <a:t>. The </a:t>
            </a:r>
            <a:r>
              <a:rPr lang="en-US" sz="2400" b="1" i="1" dirty="0">
                <a:latin typeface="Rockwell" pitchFamily="18" charset="0"/>
              </a:rPr>
              <a:t>elements are  thus, grouped </a:t>
            </a:r>
            <a:r>
              <a:rPr lang="en-US" sz="2400" b="1" i="1" dirty="0" smtClean="0">
                <a:latin typeface="Rockwell" pitchFamily="18" charset="0"/>
              </a:rPr>
              <a:t>together on the basis of similarity of properties. They are placed in a periodic table. This </a:t>
            </a:r>
            <a:r>
              <a:rPr lang="en-US" sz="2400" b="1" i="1" dirty="0">
                <a:latin typeface="Rockwell" pitchFamily="18" charset="0"/>
              </a:rPr>
              <a:t>is called classification of elements</a:t>
            </a:r>
            <a:r>
              <a:rPr lang="en-US" sz="2400" b="1" i="1" dirty="0" smtClean="0">
                <a:latin typeface="Rockwell" pitchFamily="18" charset="0"/>
              </a:rPr>
              <a:t>.</a:t>
            </a:r>
          </a:p>
          <a:p>
            <a:r>
              <a:rPr lang="en-US" sz="2400" b="1" i="1" dirty="0" smtClean="0">
                <a:latin typeface="Rockwell" pitchFamily="18" charset="0"/>
              </a:rPr>
              <a:t>Elements are classified into – Metals, Non Metals and Metalloids.</a:t>
            </a:r>
          </a:p>
          <a:p>
            <a:r>
              <a:rPr lang="en-US" sz="2400" b="1" i="1" dirty="0" smtClean="0">
                <a:latin typeface="Rockwell" pitchFamily="18" charset="0"/>
              </a:rPr>
              <a:t>Metals- Those metals which are hard, lustrous, malleable, ductile are called as metals. Metals can loose electrons and are electropositive in nature.</a:t>
            </a:r>
          </a:p>
          <a:p>
            <a:r>
              <a:rPr lang="en-US" sz="2400" b="1" i="1" dirty="0" smtClean="0">
                <a:latin typeface="Rockwell" pitchFamily="18" charset="0"/>
              </a:rPr>
              <a:t>Non metals- Those elements which are brittle, non lustrous, non malleable and non ductile are non metals. Non metals can accept electrons and are electronegative in nature.</a:t>
            </a:r>
          </a:p>
          <a:p>
            <a:r>
              <a:rPr lang="en-US" sz="2400" b="1" i="1" dirty="0" smtClean="0">
                <a:latin typeface="Rockwell" pitchFamily="18" charset="0"/>
              </a:rPr>
              <a:t>Metalloids- </a:t>
            </a:r>
            <a:r>
              <a:rPr lang="en-US" sz="2400" b="1" dirty="0" smtClean="0">
                <a:latin typeface="Rockwell" pitchFamily="18" charset="0"/>
              </a:rPr>
              <a:t>A metalloid is a chemical element that exhibits some properties of metals and some of nonmetals. They are the elements with properties intermediate between metals and nonmetals. Boron, silicon, germanium, arsenic, antimony, tellurium, and polonium are metalloids</a:t>
            </a:r>
            <a:r>
              <a:rPr lang="en-US" sz="2000" b="1" dirty="0" smtClean="0"/>
              <a:t>.</a:t>
            </a:r>
            <a:endParaRPr lang="en-US" sz="2400" b="1" i="1" dirty="0">
              <a:latin typeface="Rockwell" pitchFamily="18" charset="0"/>
            </a:endParaRPr>
          </a:p>
        </p:txBody>
      </p:sp>
      <p:sp>
        <p:nvSpPr>
          <p:cNvPr id="5125" name="Rectangle 5"/>
          <p:cNvSpPr>
            <a:spLocks noChangeArrowheads="1"/>
          </p:cNvSpPr>
          <p:nvPr/>
        </p:nvSpPr>
        <p:spPr bwMode="auto">
          <a:xfrm>
            <a:off x="0" y="2146300"/>
            <a:ext cx="9144000" cy="0"/>
          </a:xfrm>
          <a:prstGeom prst="rect">
            <a:avLst/>
          </a:prstGeom>
          <a:noFill/>
          <a:ln w="9525">
            <a:noFill/>
            <a:miter lim="800000"/>
            <a:headEnd/>
            <a:tailEnd/>
          </a:ln>
          <a:effectLst/>
        </p:spPr>
        <p:txBody>
          <a:bodyPr wrap="none" anchor="ctr">
            <a:spAutoFit/>
          </a:bodyPr>
          <a:lstStyle/>
          <a:p>
            <a:pPr eaLnBrk="1" hangingPunct="1"/>
            <a:endParaRPr lang="en-US">
              <a:latin typeface="Arial" charset="0"/>
            </a:endParaRPr>
          </a:p>
        </p:txBody>
      </p:sp>
      <p:sp>
        <p:nvSpPr>
          <p:cNvPr id="5766" name="WordArt 646"/>
          <p:cNvSpPr>
            <a:spLocks noChangeArrowheads="1" noChangeShapeType="1" noTextEdit="1"/>
          </p:cNvSpPr>
          <p:nvPr/>
        </p:nvSpPr>
        <p:spPr bwMode="auto">
          <a:xfrm>
            <a:off x="152400" y="152400"/>
            <a:ext cx="8610600" cy="854075"/>
          </a:xfrm>
          <a:prstGeom prst="rect">
            <a:avLst/>
          </a:prstGeom>
        </p:spPr>
        <p:txBody>
          <a:bodyPr wrap="none" fromWordArt="1">
            <a:prstTxWarp prst="textDoubleWave1">
              <a:avLst>
                <a:gd name="adj1" fmla="val 6500"/>
                <a:gd name="adj2" fmla="val 0"/>
              </a:avLst>
            </a:prstTxWarp>
          </a:bodyPr>
          <a:lstStyle/>
          <a:p>
            <a:pPr algn="ctr"/>
            <a:r>
              <a:rPr lang="en-US" sz="2400" b="1" i="1" kern="10" spc="-240" dirty="0" smtClean="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Classification of elements</a:t>
            </a:r>
            <a:endParaRPr lang="en-US" sz="2400" b="1" i="1" kern="10" spc="-240" dirty="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66"/>
                                        </p:tgtEl>
                                        <p:attrNameLst>
                                          <p:attrName>style.visibility</p:attrName>
                                        </p:attrNameLst>
                                      </p:cBhvr>
                                      <p:to>
                                        <p:strVal val="visible"/>
                                      </p:to>
                                    </p:set>
                                    <p:animEffect transition="in" filter="diamond(in)">
                                      <p:cBhvr>
                                        <p:cTn id="7" dur="2000"/>
                                        <p:tgtEl>
                                          <p:spTgt spid="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267" y="228600"/>
            <a:ext cx="8817610" cy="6059992"/>
          </a:xfrm>
          <a:prstGeom prst="rect">
            <a:avLst/>
          </a:prstGeom>
        </p:spPr>
        <p:txBody>
          <a:bodyPr vert="horz" wrap="square" lIns="0" tIns="12065" rIns="0" bIns="0" rtlCol="0">
            <a:spAutoFit/>
          </a:bodyPr>
          <a:lstStyle/>
          <a:p>
            <a:pPr marL="139700" marR="67945" algn="just">
              <a:lnSpc>
                <a:spcPct val="100000"/>
              </a:lnSpc>
              <a:spcBef>
                <a:spcPts val="95"/>
              </a:spcBef>
              <a:buFont typeface="Arial" pitchFamily="34" charset="0"/>
              <a:buChar char="•"/>
            </a:pPr>
            <a:r>
              <a:rPr sz="2800" spc="-10">
                <a:latin typeface="Calibri"/>
                <a:cs typeface="Calibri"/>
              </a:rPr>
              <a:t>Calcium </a:t>
            </a:r>
            <a:r>
              <a:rPr lang="en-US" sz="2800" spc="-10" dirty="0" smtClean="0">
                <a:latin typeface="Calibri"/>
                <a:cs typeface="Calibri"/>
              </a:rPr>
              <a:t>metal </a:t>
            </a:r>
            <a:r>
              <a:rPr sz="2800" spc="-10" smtClean="0">
                <a:latin typeface="Calibri"/>
                <a:cs typeface="Calibri"/>
              </a:rPr>
              <a:t>reacts </a:t>
            </a:r>
            <a:r>
              <a:rPr sz="2800" spc="-5" dirty="0">
                <a:latin typeface="Calibri"/>
                <a:cs typeface="Calibri"/>
              </a:rPr>
              <a:t>with </a:t>
            </a:r>
            <a:r>
              <a:rPr sz="2800" spc="-20" dirty="0">
                <a:latin typeface="Calibri"/>
                <a:cs typeface="Calibri"/>
              </a:rPr>
              <a:t>water </a:t>
            </a:r>
            <a:r>
              <a:rPr sz="2800" spc="-5" dirty="0">
                <a:latin typeface="Calibri"/>
                <a:cs typeface="Calibri"/>
              </a:rPr>
              <a:t>less </a:t>
            </a:r>
            <a:r>
              <a:rPr sz="2800" spc="-30" dirty="0">
                <a:latin typeface="Calibri"/>
                <a:cs typeface="Calibri"/>
              </a:rPr>
              <a:t>vigorously. </a:t>
            </a:r>
            <a:r>
              <a:rPr sz="2800" spc="-10" dirty="0">
                <a:latin typeface="Calibri"/>
                <a:cs typeface="Calibri"/>
              </a:rPr>
              <a:t>The </a:t>
            </a:r>
            <a:r>
              <a:rPr sz="2800" spc="-15" dirty="0">
                <a:latin typeface="Calibri"/>
                <a:cs typeface="Calibri"/>
              </a:rPr>
              <a:t>heat evolved  </a:t>
            </a:r>
            <a:r>
              <a:rPr sz="2800" spc="-10" dirty="0">
                <a:latin typeface="Calibri"/>
                <a:cs typeface="Calibri"/>
              </a:rPr>
              <a:t>is not </a:t>
            </a:r>
            <a:r>
              <a:rPr sz="2800" spc="-15" dirty="0">
                <a:latin typeface="Calibri"/>
                <a:cs typeface="Calibri"/>
              </a:rPr>
              <a:t>sufficient </a:t>
            </a:r>
            <a:r>
              <a:rPr sz="2800" spc="-25" dirty="0">
                <a:latin typeface="Calibri"/>
                <a:cs typeface="Calibri"/>
              </a:rPr>
              <a:t>for hydrogen </a:t>
            </a:r>
            <a:r>
              <a:rPr sz="2800" spc="-15" dirty="0">
                <a:latin typeface="Calibri"/>
                <a:cs typeface="Calibri"/>
              </a:rPr>
              <a:t>to </a:t>
            </a:r>
            <a:r>
              <a:rPr sz="2800" spc="-20">
                <a:latin typeface="Calibri"/>
                <a:cs typeface="Calibri"/>
              </a:rPr>
              <a:t>catch</a:t>
            </a:r>
            <a:r>
              <a:rPr sz="2800" spc="170">
                <a:latin typeface="Calibri"/>
                <a:cs typeface="Calibri"/>
              </a:rPr>
              <a:t> </a:t>
            </a:r>
            <a:r>
              <a:rPr sz="2800" spc="-20" smtClean="0">
                <a:latin typeface="Calibri"/>
                <a:cs typeface="Calibri"/>
              </a:rPr>
              <a:t>fire</a:t>
            </a:r>
            <a:r>
              <a:rPr lang="en-US" sz="2800" spc="-20" dirty="0" smtClean="0">
                <a:latin typeface="Calibri"/>
                <a:cs typeface="Calibri"/>
              </a:rPr>
              <a:t>. </a:t>
            </a:r>
            <a:r>
              <a:rPr sz="2800" spc="-10" smtClean="0">
                <a:latin typeface="Calibri"/>
                <a:cs typeface="Calibri"/>
              </a:rPr>
              <a:t>Instead</a:t>
            </a:r>
            <a:r>
              <a:rPr sz="2800" spc="-10" dirty="0">
                <a:latin typeface="Calibri"/>
                <a:cs typeface="Calibri"/>
              </a:rPr>
              <a:t>, </a:t>
            </a:r>
            <a:r>
              <a:rPr sz="2800" spc="-5" dirty="0">
                <a:latin typeface="Calibri"/>
                <a:cs typeface="Calibri"/>
              </a:rPr>
              <a:t>calcium </a:t>
            </a:r>
            <a:r>
              <a:rPr sz="2800" spc="-15" dirty="0">
                <a:latin typeface="Calibri"/>
                <a:cs typeface="Calibri"/>
              </a:rPr>
              <a:t>starts </a:t>
            </a:r>
            <a:r>
              <a:rPr sz="2800" spc="-10" dirty="0">
                <a:latin typeface="Calibri"/>
                <a:cs typeface="Calibri"/>
              </a:rPr>
              <a:t>ﬂoating </a:t>
            </a:r>
            <a:r>
              <a:rPr sz="2800" spc="-5" dirty="0">
                <a:latin typeface="Calibri"/>
                <a:cs typeface="Calibri"/>
              </a:rPr>
              <a:t>because the bubbles of  </a:t>
            </a:r>
            <a:r>
              <a:rPr sz="2800" spc="-30" dirty="0">
                <a:latin typeface="Calibri"/>
                <a:cs typeface="Calibri"/>
              </a:rPr>
              <a:t>hydrogen </a:t>
            </a:r>
            <a:r>
              <a:rPr sz="2800" spc="-20">
                <a:latin typeface="Calibri"/>
                <a:cs typeface="Calibri"/>
              </a:rPr>
              <a:t>gas </a:t>
            </a:r>
            <a:r>
              <a:rPr lang="en-US" sz="2800" spc="-20" dirty="0" smtClean="0">
                <a:latin typeface="Calibri"/>
                <a:cs typeface="Calibri"/>
              </a:rPr>
              <a:t>are </a:t>
            </a:r>
            <a:r>
              <a:rPr sz="2800" spc="-20" smtClean="0">
                <a:latin typeface="Calibri"/>
                <a:cs typeface="Calibri"/>
              </a:rPr>
              <a:t>formed </a:t>
            </a:r>
            <a:r>
              <a:rPr lang="en-US" sz="2800" spc="-20" dirty="0" smtClean="0">
                <a:latin typeface="Calibri"/>
                <a:cs typeface="Calibri"/>
              </a:rPr>
              <a:t>and that </a:t>
            </a:r>
            <a:r>
              <a:rPr sz="2800" spc="-10" smtClean="0">
                <a:latin typeface="Calibri"/>
                <a:cs typeface="Calibri"/>
              </a:rPr>
              <a:t>stick</a:t>
            </a:r>
            <a:r>
              <a:rPr lang="en-US" sz="2800" spc="-10" dirty="0" smtClean="0">
                <a:latin typeface="Calibri"/>
                <a:cs typeface="Calibri"/>
              </a:rPr>
              <a:t>s</a:t>
            </a:r>
            <a:r>
              <a:rPr sz="2800" spc="-10" smtClean="0">
                <a:latin typeface="Calibri"/>
                <a:cs typeface="Calibri"/>
              </a:rPr>
              <a:t> </a:t>
            </a:r>
            <a:r>
              <a:rPr sz="2800" spc="-15" dirty="0">
                <a:latin typeface="Calibri"/>
                <a:cs typeface="Calibri"/>
              </a:rPr>
              <a:t>to </a:t>
            </a:r>
            <a:r>
              <a:rPr sz="2800" spc="-5" dirty="0">
                <a:latin typeface="Calibri"/>
                <a:cs typeface="Calibri"/>
              </a:rPr>
              <a:t>the </a:t>
            </a:r>
            <a:r>
              <a:rPr sz="2800" spc="-15" dirty="0">
                <a:latin typeface="Calibri"/>
                <a:cs typeface="Calibri"/>
              </a:rPr>
              <a:t>surface </a:t>
            </a:r>
            <a:r>
              <a:rPr sz="2800" spc="-5" dirty="0">
                <a:latin typeface="Calibri"/>
                <a:cs typeface="Calibri"/>
              </a:rPr>
              <a:t>of </a:t>
            </a:r>
            <a:r>
              <a:rPr sz="2800" spc="-5">
                <a:latin typeface="Calibri"/>
                <a:cs typeface="Calibri"/>
              </a:rPr>
              <a:t>the</a:t>
            </a:r>
            <a:r>
              <a:rPr sz="2800" spc="210">
                <a:latin typeface="Calibri"/>
                <a:cs typeface="Calibri"/>
              </a:rPr>
              <a:t> </a:t>
            </a:r>
            <a:r>
              <a:rPr sz="2800" spc="-15" smtClean="0">
                <a:latin typeface="Calibri"/>
                <a:cs typeface="Calibri"/>
              </a:rPr>
              <a:t>metal</a:t>
            </a:r>
            <a:r>
              <a:rPr lang="en-US" sz="2800" spc="-15" dirty="0" smtClean="0">
                <a:latin typeface="Calibri"/>
                <a:cs typeface="Calibri"/>
              </a:rPr>
              <a:t>. </a:t>
            </a:r>
            <a:endParaRPr sz="2900">
              <a:latin typeface="Times New Roman"/>
              <a:cs typeface="Times New Roman"/>
            </a:endParaRPr>
          </a:p>
          <a:p>
            <a:pPr marL="139700" algn="just">
              <a:lnSpc>
                <a:spcPct val="100000"/>
              </a:lnSpc>
            </a:pPr>
            <a:r>
              <a:rPr lang="en-US" sz="2800" spc="-5" dirty="0" smtClean="0">
                <a:latin typeface="Calibri"/>
                <a:cs typeface="Calibri"/>
              </a:rPr>
              <a:t>Calcium(</a:t>
            </a:r>
            <a:r>
              <a:rPr sz="2800" spc="-5" smtClean="0">
                <a:latin typeface="Calibri"/>
                <a:cs typeface="Calibri"/>
              </a:rPr>
              <a:t>Ca</a:t>
            </a:r>
            <a:r>
              <a:rPr lang="en-US" sz="2800" spc="-5" dirty="0" smtClean="0">
                <a:latin typeface="Calibri"/>
                <a:cs typeface="Calibri"/>
              </a:rPr>
              <a:t>)</a:t>
            </a:r>
            <a:r>
              <a:rPr sz="2800" spc="-5" smtClean="0">
                <a:latin typeface="Calibri"/>
                <a:cs typeface="Calibri"/>
              </a:rPr>
              <a:t> </a:t>
            </a:r>
            <a:r>
              <a:rPr sz="2800" spc="-5">
                <a:latin typeface="Calibri"/>
                <a:cs typeface="Calibri"/>
              </a:rPr>
              <a:t>+ </a:t>
            </a:r>
            <a:r>
              <a:rPr lang="en-US" sz="2800" spc="-5" dirty="0" smtClean="0">
                <a:latin typeface="Calibri"/>
                <a:cs typeface="Calibri"/>
              </a:rPr>
              <a:t>Water (</a:t>
            </a:r>
            <a:r>
              <a:rPr sz="2800" spc="-5" smtClean="0">
                <a:latin typeface="Calibri"/>
                <a:cs typeface="Calibri"/>
              </a:rPr>
              <a:t>H</a:t>
            </a:r>
            <a:r>
              <a:rPr sz="2775" spc="-7" baseline="-21021" smtClean="0">
                <a:latin typeface="Calibri"/>
                <a:cs typeface="Calibri"/>
              </a:rPr>
              <a:t>2</a:t>
            </a:r>
            <a:r>
              <a:rPr sz="2800" spc="-5" smtClean="0">
                <a:latin typeface="Calibri"/>
                <a:cs typeface="Calibri"/>
              </a:rPr>
              <a:t>O</a:t>
            </a:r>
            <a:r>
              <a:rPr lang="en-US" sz="2800" spc="-5" dirty="0" smtClean="0">
                <a:latin typeface="Calibri"/>
                <a:cs typeface="Calibri"/>
              </a:rPr>
              <a:t>)</a:t>
            </a:r>
            <a:r>
              <a:rPr sz="2800" spc="-5" smtClean="0">
                <a:latin typeface="Calibri"/>
                <a:cs typeface="Calibri"/>
              </a:rPr>
              <a:t> </a:t>
            </a:r>
            <a:r>
              <a:rPr sz="2800" spc="-5">
                <a:latin typeface="Calibri"/>
                <a:cs typeface="Calibri"/>
              </a:rPr>
              <a:t>→ </a:t>
            </a:r>
            <a:r>
              <a:rPr lang="en-US" sz="2800" spc="-5" dirty="0" smtClean="0">
                <a:latin typeface="Calibri"/>
                <a:cs typeface="Calibri"/>
              </a:rPr>
              <a:t>Calcium hydroxide </a:t>
            </a:r>
            <a:r>
              <a:rPr sz="2800" spc="-5" smtClean="0">
                <a:latin typeface="Calibri"/>
                <a:cs typeface="Calibri"/>
              </a:rPr>
              <a:t>Ca(OH)</a:t>
            </a:r>
            <a:r>
              <a:rPr sz="2775" spc="-7" baseline="-21021" smtClean="0">
                <a:latin typeface="Calibri"/>
                <a:cs typeface="Calibri"/>
              </a:rPr>
              <a:t>2 </a:t>
            </a:r>
            <a:r>
              <a:rPr sz="2800" spc="-5">
                <a:latin typeface="Calibri"/>
                <a:cs typeface="Calibri"/>
              </a:rPr>
              <a:t>+</a:t>
            </a:r>
            <a:r>
              <a:rPr sz="2800" spc="-140">
                <a:latin typeface="Calibri"/>
                <a:cs typeface="Calibri"/>
              </a:rPr>
              <a:t> </a:t>
            </a:r>
            <a:r>
              <a:rPr lang="en-US" sz="2800" spc="-140" dirty="0" smtClean="0">
                <a:latin typeface="Calibri"/>
                <a:cs typeface="Calibri"/>
              </a:rPr>
              <a:t>Hydrogen gas (</a:t>
            </a:r>
            <a:r>
              <a:rPr sz="2800" smtClean="0">
                <a:latin typeface="Calibri"/>
                <a:cs typeface="Calibri"/>
              </a:rPr>
              <a:t>H</a:t>
            </a:r>
            <a:r>
              <a:rPr sz="2775" baseline="-21021" smtClean="0">
                <a:latin typeface="Calibri"/>
                <a:cs typeface="Calibri"/>
              </a:rPr>
              <a:t>2</a:t>
            </a:r>
            <a:r>
              <a:rPr lang="en-US" sz="2775" baseline="-21021" dirty="0" smtClean="0">
                <a:latin typeface="Calibri"/>
                <a:cs typeface="Calibri"/>
              </a:rPr>
              <a:t> </a:t>
            </a:r>
            <a:r>
              <a:rPr lang="en-US" sz="2775" dirty="0" smtClean="0">
                <a:latin typeface="Calibri"/>
                <a:cs typeface="Calibri"/>
              </a:rPr>
              <a:t>)</a:t>
            </a:r>
            <a:endParaRPr sz="2775" baseline="-21021">
              <a:latin typeface="Calibri"/>
              <a:cs typeface="Calibri"/>
            </a:endParaRPr>
          </a:p>
          <a:p>
            <a:pPr>
              <a:lnSpc>
                <a:spcPct val="100000"/>
              </a:lnSpc>
              <a:spcBef>
                <a:spcPts val="30"/>
              </a:spcBef>
            </a:pPr>
            <a:endParaRPr sz="2900">
              <a:latin typeface="Times New Roman"/>
              <a:cs typeface="Times New Roman"/>
            </a:endParaRPr>
          </a:p>
          <a:p>
            <a:pPr marL="139700" marR="66040" algn="just">
              <a:lnSpc>
                <a:spcPct val="100000"/>
              </a:lnSpc>
              <a:buFont typeface="Arial" pitchFamily="34" charset="0"/>
              <a:buChar char="•"/>
            </a:pPr>
            <a:r>
              <a:rPr sz="2800" spc="-5" dirty="0">
                <a:latin typeface="Calibri"/>
                <a:cs typeface="Calibri"/>
              </a:rPr>
              <a:t>Magnesium </a:t>
            </a:r>
            <a:r>
              <a:rPr sz="2800" spc="-10" dirty="0">
                <a:latin typeface="Calibri"/>
                <a:cs typeface="Calibri"/>
              </a:rPr>
              <a:t>reacts </a:t>
            </a:r>
            <a:r>
              <a:rPr sz="2800" spc="-5" dirty="0">
                <a:latin typeface="Calibri"/>
                <a:cs typeface="Calibri"/>
              </a:rPr>
              <a:t>with </a:t>
            </a:r>
            <a:r>
              <a:rPr sz="2800" spc="-10" dirty="0">
                <a:latin typeface="Calibri"/>
                <a:cs typeface="Calibri"/>
              </a:rPr>
              <a:t>hot </a:t>
            </a:r>
            <a:r>
              <a:rPr sz="2800" spc="-20" dirty="0">
                <a:latin typeface="Calibri"/>
                <a:cs typeface="Calibri"/>
              </a:rPr>
              <a:t>water </a:t>
            </a:r>
            <a:r>
              <a:rPr sz="2800" spc="-15" dirty="0">
                <a:latin typeface="Calibri"/>
                <a:cs typeface="Calibri"/>
              </a:rPr>
              <a:t>to </a:t>
            </a:r>
            <a:r>
              <a:rPr sz="2800" spc="-25" dirty="0">
                <a:latin typeface="Calibri"/>
                <a:cs typeface="Calibri"/>
              </a:rPr>
              <a:t>form </a:t>
            </a:r>
            <a:r>
              <a:rPr sz="2800" spc="-5" dirty="0">
                <a:latin typeface="Calibri"/>
                <a:cs typeface="Calibri"/>
              </a:rPr>
              <a:t>magnesium  </a:t>
            </a:r>
            <a:r>
              <a:rPr sz="2800" spc="-30" dirty="0">
                <a:latin typeface="Calibri"/>
                <a:cs typeface="Calibri"/>
              </a:rPr>
              <a:t>hydroxide </a:t>
            </a:r>
            <a:r>
              <a:rPr sz="2800" spc="-5" dirty="0">
                <a:latin typeface="Calibri"/>
                <a:cs typeface="Calibri"/>
              </a:rPr>
              <a:t>Mg(OH)</a:t>
            </a:r>
            <a:r>
              <a:rPr sz="2775" spc="-7" baseline="-21021" dirty="0">
                <a:latin typeface="Calibri"/>
                <a:cs typeface="Calibri"/>
              </a:rPr>
              <a:t>2 </a:t>
            </a:r>
            <a:r>
              <a:rPr sz="2800" spc="-5" dirty="0">
                <a:latin typeface="Calibri"/>
                <a:cs typeface="Calibri"/>
              </a:rPr>
              <a:t>and </a:t>
            </a:r>
            <a:r>
              <a:rPr sz="2800" spc="-25" dirty="0">
                <a:latin typeface="Calibri"/>
                <a:cs typeface="Calibri"/>
              </a:rPr>
              <a:t>hydrogen </a:t>
            </a:r>
            <a:r>
              <a:rPr sz="2800" spc="-5" dirty="0">
                <a:latin typeface="Calibri"/>
                <a:cs typeface="Calibri"/>
              </a:rPr>
              <a:t>H</a:t>
            </a:r>
            <a:r>
              <a:rPr sz="2775" spc="-7" baseline="-21021" dirty="0">
                <a:latin typeface="Calibri"/>
                <a:cs typeface="Calibri"/>
              </a:rPr>
              <a:t>2</a:t>
            </a:r>
            <a:r>
              <a:rPr sz="2800" spc="-5" dirty="0">
                <a:latin typeface="Calibri"/>
                <a:cs typeface="Calibri"/>
              </a:rPr>
              <a:t>. Magnesium also  </a:t>
            </a:r>
            <a:r>
              <a:rPr sz="2800" spc="-15" dirty="0">
                <a:latin typeface="Calibri"/>
                <a:cs typeface="Calibri"/>
              </a:rPr>
              <a:t>starts </a:t>
            </a:r>
            <a:r>
              <a:rPr sz="2800" spc="-10" dirty="0">
                <a:latin typeface="Calibri"/>
                <a:cs typeface="Calibri"/>
              </a:rPr>
              <a:t>ﬂoating </a:t>
            </a:r>
            <a:r>
              <a:rPr sz="2800" spc="-5" dirty="0">
                <a:latin typeface="Calibri"/>
                <a:cs typeface="Calibri"/>
              </a:rPr>
              <a:t>since the bubbles of </a:t>
            </a:r>
            <a:r>
              <a:rPr sz="2800" spc="-25" dirty="0">
                <a:latin typeface="Calibri"/>
                <a:cs typeface="Calibri"/>
              </a:rPr>
              <a:t>hydrogen gas </a:t>
            </a:r>
            <a:r>
              <a:rPr sz="2800" spc="-10" dirty="0">
                <a:latin typeface="Calibri"/>
                <a:cs typeface="Calibri"/>
              </a:rPr>
              <a:t>stick </a:t>
            </a:r>
            <a:r>
              <a:rPr sz="2800" spc="-20" dirty="0">
                <a:latin typeface="Calibri"/>
                <a:cs typeface="Calibri"/>
              </a:rPr>
              <a:t>to </a:t>
            </a:r>
            <a:r>
              <a:rPr sz="2800" spc="-5">
                <a:latin typeface="Calibri"/>
                <a:cs typeface="Calibri"/>
              </a:rPr>
              <a:t>its  </a:t>
            </a:r>
            <a:r>
              <a:rPr sz="2800" spc="-15" smtClean="0">
                <a:latin typeface="Calibri"/>
                <a:cs typeface="Calibri"/>
              </a:rPr>
              <a:t>surface.</a:t>
            </a:r>
            <a:endParaRPr lang="en-US" sz="2800" spc="-15" dirty="0" smtClean="0">
              <a:latin typeface="Calibri"/>
              <a:cs typeface="Calibri"/>
            </a:endParaRPr>
          </a:p>
          <a:p>
            <a:pPr marL="139700" marR="66040" algn="just">
              <a:lnSpc>
                <a:spcPct val="100000"/>
              </a:lnSpc>
            </a:pPr>
            <a:r>
              <a:rPr lang="en-US" sz="2800" spc="-5" dirty="0" smtClean="0">
                <a:cs typeface="Calibri"/>
              </a:rPr>
              <a:t>Magnesium(Mg) + Water (H</a:t>
            </a:r>
            <a:r>
              <a:rPr lang="en-US" sz="2775" spc="-7" baseline="-21021" dirty="0" smtClean="0">
                <a:cs typeface="Calibri"/>
              </a:rPr>
              <a:t>2</a:t>
            </a:r>
            <a:r>
              <a:rPr lang="en-US" sz="2800" spc="-5" dirty="0" smtClean="0">
                <a:cs typeface="Calibri"/>
              </a:rPr>
              <a:t>O) → Magnesium hydroxide Mg(OH)</a:t>
            </a:r>
            <a:r>
              <a:rPr lang="en-US" sz="2775" spc="-7" baseline="-21021" dirty="0" smtClean="0">
                <a:cs typeface="Calibri"/>
              </a:rPr>
              <a:t>2 </a:t>
            </a:r>
            <a:r>
              <a:rPr lang="en-US" sz="2800" spc="-5" dirty="0" smtClean="0">
                <a:cs typeface="Calibri"/>
              </a:rPr>
              <a:t>+</a:t>
            </a:r>
            <a:r>
              <a:rPr lang="en-US" sz="2800" spc="-140" dirty="0" smtClean="0">
                <a:cs typeface="Calibri"/>
              </a:rPr>
              <a:t> Hydrogen gas (</a:t>
            </a:r>
            <a:r>
              <a:rPr lang="en-US" sz="2800" dirty="0" smtClean="0">
                <a:cs typeface="Calibri"/>
              </a:rPr>
              <a:t>H</a:t>
            </a:r>
            <a:r>
              <a:rPr lang="en-US" sz="2775" baseline="-21021" dirty="0" smtClean="0">
                <a:cs typeface="Calibri"/>
              </a:rPr>
              <a:t>2 </a:t>
            </a:r>
            <a:r>
              <a:rPr lang="en-US" sz="2775" dirty="0" smtClean="0">
                <a:cs typeface="Calibri"/>
              </a:rPr>
              <a:t>)</a:t>
            </a:r>
            <a:endParaRPr lang="en-US" sz="2400" baseline="-21021" dirty="0" smtClean="0">
              <a:cs typeface="Calibri"/>
            </a:endParaRPr>
          </a:p>
          <a:p>
            <a:pPr marL="596900" marR="66040" lvl="1" algn="just"/>
            <a:endParaRPr sz="2800">
              <a:latin typeface="Calibri"/>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304800" y="838200"/>
            <a:ext cx="8382000" cy="5287963"/>
          </a:xfrm>
        </p:spPr>
        <p:txBody>
          <a:bodyPr/>
          <a:lstStyle/>
          <a:p>
            <a:r>
              <a:rPr lang="en-US" dirty="0" smtClean="0"/>
              <a:t>Iron and </a:t>
            </a:r>
            <a:r>
              <a:rPr lang="en-US" dirty="0" err="1" smtClean="0"/>
              <a:t>Aluminium</a:t>
            </a:r>
            <a:r>
              <a:rPr lang="en-US" dirty="0" smtClean="0"/>
              <a:t> do not react with cold water and boiling water. They react with Steam to form metal oxides.</a:t>
            </a:r>
          </a:p>
          <a:p>
            <a:pPr>
              <a:buNone/>
            </a:pPr>
            <a:r>
              <a:rPr lang="en-US" dirty="0" smtClean="0">
                <a:solidFill>
                  <a:srgbClr val="FF0000"/>
                </a:solidFill>
              </a:rPr>
              <a:t>Iron + water</a:t>
            </a:r>
            <a:r>
              <a:rPr lang="en-US" dirty="0" smtClean="0">
                <a:solidFill>
                  <a:srgbClr val="FF0000"/>
                </a:solidFill>
                <a:sym typeface="Wingdings" pitchFamily="2" charset="2"/>
              </a:rPr>
              <a:t> Iron oxide(</a:t>
            </a:r>
            <a:r>
              <a:rPr lang="en-US" spc="-5" dirty="0" smtClean="0">
                <a:solidFill>
                  <a:srgbClr val="FF0000"/>
                </a:solidFill>
                <a:cs typeface="Calibri"/>
              </a:rPr>
              <a:t>Fe</a:t>
            </a:r>
            <a:r>
              <a:rPr lang="en-US" spc="-7" baseline="-21021" dirty="0" smtClean="0">
                <a:solidFill>
                  <a:srgbClr val="FF0000"/>
                </a:solidFill>
                <a:cs typeface="Calibri"/>
              </a:rPr>
              <a:t>3</a:t>
            </a:r>
            <a:r>
              <a:rPr lang="en-US" spc="-5" dirty="0" smtClean="0">
                <a:solidFill>
                  <a:srgbClr val="FF0000"/>
                </a:solidFill>
                <a:cs typeface="Calibri"/>
              </a:rPr>
              <a:t>O</a:t>
            </a:r>
            <a:r>
              <a:rPr lang="en-US" spc="-7" baseline="-21021" dirty="0" smtClean="0">
                <a:solidFill>
                  <a:srgbClr val="FF0000"/>
                </a:solidFill>
                <a:cs typeface="Calibri"/>
              </a:rPr>
              <a:t>4</a:t>
            </a:r>
            <a:r>
              <a:rPr lang="en-US" spc="-7" dirty="0" smtClean="0">
                <a:solidFill>
                  <a:srgbClr val="FF0000"/>
                </a:solidFill>
                <a:cs typeface="Calibri"/>
              </a:rPr>
              <a:t>)</a:t>
            </a:r>
            <a:r>
              <a:rPr lang="en-US" dirty="0" smtClean="0">
                <a:solidFill>
                  <a:srgbClr val="FF0000"/>
                </a:solidFill>
                <a:sym typeface="Wingdings" pitchFamily="2" charset="2"/>
              </a:rPr>
              <a:t> + Hydrogen gas</a:t>
            </a:r>
          </a:p>
          <a:p>
            <a:pPr>
              <a:buNone/>
            </a:pPr>
            <a:r>
              <a:rPr lang="en-US" dirty="0" err="1" smtClean="0">
                <a:solidFill>
                  <a:srgbClr val="FF0000"/>
                </a:solidFill>
              </a:rPr>
              <a:t>Aluminium</a:t>
            </a:r>
            <a:r>
              <a:rPr lang="en-US" dirty="0" smtClean="0">
                <a:solidFill>
                  <a:srgbClr val="FF0000"/>
                </a:solidFill>
              </a:rPr>
              <a:t> + water</a:t>
            </a:r>
            <a:r>
              <a:rPr lang="en-US" dirty="0" smtClean="0">
                <a:solidFill>
                  <a:srgbClr val="FF0000"/>
                </a:solidFill>
                <a:sym typeface="Wingdings" pitchFamily="2" charset="2"/>
              </a:rPr>
              <a:t> </a:t>
            </a:r>
            <a:r>
              <a:rPr lang="en-US" dirty="0" err="1" smtClean="0">
                <a:solidFill>
                  <a:srgbClr val="FF0000"/>
                </a:solidFill>
                <a:sym typeface="Wingdings" pitchFamily="2" charset="2"/>
              </a:rPr>
              <a:t>Aluminium</a:t>
            </a:r>
            <a:r>
              <a:rPr lang="en-US" dirty="0" smtClean="0">
                <a:solidFill>
                  <a:srgbClr val="FF0000"/>
                </a:solidFill>
                <a:sym typeface="Wingdings" pitchFamily="2" charset="2"/>
              </a:rPr>
              <a:t> oxide(</a:t>
            </a:r>
            <a:r>
              <a:rPr lang="en-US" spc="-5" dirty="0" smtClean="0">
                <a:solidFill>
                  <a:srgbClr val="FF0000"/>
                </a:solidFill>
                <a:cs typeface="Calibri"/>
                <a:sym typeface="Wingdings" pitchFamily="2" charset="2"/>
              </a:rPr>
              <a:t>Al</a:t>
            </a:r>
            <a:r>
              <a:rPr lang="en-US" spc="-7" baseline="-21021" dirty="0" smtClean="0">
                <a:solidFill>
                  <a:srgbClr val="FF0000"/>
                </a:solidFill>
                <a:cs typeface="Calibri"/>
                <a:sym typeface="Wingdings" pitchFamily="2" charset="2"/>
              </a:rPr>
              <a:t>2</a:t>
            </a:r>
            <a:r>
              <a:rPr lang="en-US" spc="-5" dirty="0" smtClean="0">
                <a:solidFill>
                  <a:srgbClr val="FF0000"/>
                </a:solidFill>
                <a:cs typeface="Calibri"/>
              </a:rPr>
              <a:t>O</a:t>
            </a:r>
            <a:r>
              <a:rPr lang="en-US" spc="-7" baseline="-21021" dirty="0" smtClean="0">
                <a:solidFill>
                  <a:srgbClr val="FF0000"/>
                </a:solidFill>
                <a:cs typeface="Calibri"/>
              </a:rPr>
              <a:t>3</a:t>
            </a:r>
            <a:r>
              <a:rPr lang="en-US" spc="-7" dirty="0" smtClean="0">
                <a:solidFill>
                  <a:srgbClr val="FF0000"/>
                </a:solidFill>
                <a:cs typeface="Calibri"/>
              </a:rPr>
              <a:t>)</a:t>
            </a:r>
            <a:r>
              <a:rPr lang="en-US" dirty="0" smtClean="0">
                <a:solidFill>
                  <a:srgbClr val="FF0000"/>
                </a:solidFill>
                <a:sym typeface="Wingdings" pitchFamily="2" charset="2"/>
              </a:rPr>
              <a:t> + 						Hydrogen gas</a:t>
            </a:r>
            <a:endParaRPr lang="en-US" dirty="0" smtClean="0">
              <a:solidFill>
                <a:srgbClr val="FF0000"/>
              </a:solidFill>
            </a:endParaRPr>
          </a:p>
          <a:p>
            <a:r>
              <a:rPr lang="en-US" spc="-15" dirty="0" smtClean="0">
                <a:cs typeface="Calibri"/>
              </a:rPr>
              <a:t>Metals </a:t>
            </a:r>
            <a:r>
              <a:rPr lang="en-US" spc="-30" dirty="0" smtClean="0">
                <a:cs typeface="Calibri"/>
              </a:rPr>
              <a:t>like </a:t>
            </a:r>
            <a:r>
              <a:rPr lang="en-US" spc="-10" dirty="0" smtClean="0">
                <a:cs typeface="Calibri"/>
              </a:rPr>
              <a:t>gold, </a:t>
            </a:r>
            <a:r>
              <a:rPr lang="en-US" spc="-45" dirty="0" smtClean="0">
                <a:cs typeface="Calibri"/>
              </a:rPr>
              <a:t>silver, </a:t>
            </a:r>
            <a:r>
              <a:rPr lang="en-US" spc="-5" dirty="0" smtClean="0">
                <a:cs typeface="Calibri"/>
              </a:rPr>
              <a:t>and </a:t>
            </a:r>
            <a:r>
              <a:rPr lang="en-US" spc="-10" dirty="0" smtClean="0">
                <a:cs typeface="Calibri"/>
              </a:rPr>
              <a:t>copper </a:t>
            </a:r>
            <a:r>
              <a:rPr lang="en-US" spc="-5" dirty="0" smtClean="0">
                <a:cs typeface="Calibri"/>
              </a:rPr>
              <a:t>do not </a:t>
            </a:r>
            <a:r>
              <a:rPr lang="en-US" spc="-10" dirty="0" smtClean="0">
                <a:cs typeface="Calibri"/>
              </a:rPr>
              <a:t>react </a:t>
            </a:r>
            <a:r>
              <a:rPr lang="en-US" spc="-5" dirty="0" smtClean="0">
                <a:cs typeface="Calibri"/>
              </a:rPr>
              <a:t>with </a:t>
            </a:r>
            <a:r>
              <a:rPr lang="en-US" spc="-20" dirty="0" smtClean="0">
                <a:cs typeface="Calibri"/>
              </a:rPr>
              <a:t>water  </a:t>
            </a:r>
            <a:r>
              <a:rPr lang="en-US" spc="-15" dirty="0" smtClean="0">
                <a:cs typeface="Calibri"/>
              </a:rPr>
              <a:t>at</a:t>
            </a:r>
            <a:r>
              <a:rPr lang="en-US" dirty="0" smtClean="0">
                <a:cs typeface="Calibri"/>
              </a:rPr>
              <a:t> </a:t>
            </a:r>
            <a:r>
              <a:rPr lang="en-US" spc="-5" dirty="0" smtClean="0">
                <a:cs typeface="Calibri"/>
              </a:rPr>
              <a:t>all</a:t>
            </a:r>
            <a:endParaRPr lang="en-US" dirty="0" smtClean="0">
              <a:cs typeface="Calibri"/>
            </a:endParaRP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b="1" u="sng" dirty="0" smtClean="0">
                <a:solidFill>
                  <a:srgbClr val="FF0000"/>
                </a:solidFill>
              </a:rPr>
              <a:t>REACTION OF METALS WITH WATER</a:t>
            </a:r>
            <a:endParaRPr lang="en-US" dirty="0"/>
          </a:p>
        </p:txBody>
      </p:sp>
      <p:sp>
        <p:nvSpPr>
          <p:cNvPr id="3" name="Content Placeholder 2"/>
          <p:cNvSpPr>
            <a:spLocks noGrp="1"/>
          </p:cNvSpPr>
          <p:nvPr>
            <p:ph idx="1"/>
          </p:nvPr>
        </p:nvSpPr>
        <p:spPr>
          <a:xfrm>
            <a:off x="152400" y="1371600"/>
            <a:ext cx="8763000" cy="5257800"/>
          </a:xfrm>
        </p:spPr>
        <p:txBody>
          <a:bodyPr>
            <a:normAutofit lnSpcReduction="10000"/>
          </a:bodyPr>
          <a:lstStyle/>
          <a:p>
            <a:r>
              <a:rPr lang="en-US" b="1" u="sng" dirty="0" smtClean="0">
                <a:solidFill>
                  <a:srgbClr val="FF0000"/>
                </a:solidFill>
              </a:rPr>
              <a:t>REACTION OF NON METALS WITH WATER</a:t>
            </a:r>
          </a:p>
          <a:p>
            <a:r>
              <a:rPr lang="en-US" dirty="0" smtClean="0"/>
              <a:t>Generally, non-metals do not react with water though they may be very reactive in air. Such non-metals are stored in water. </a:t>
            </a:r>
            <a:r>
              <a:rPr lang="en-US" spc="-15" dirty="0" smtClean="0">
                <a:cs typeface="Calibri"/>
              </a:rPr>
              <a:t>			Metal + water </a:t>
            </a:r>
            <a:r>
              <a:rPr lang="en-US" spc="-15" dirty="0" smtClean="0">
                <a:cs typeface="Calibri"/>
                <a:sym typeface="Wingdings" pitchFamily="2" charset="2"/>
              </a:rPr>
              <a:t> No reaction</a:t>
            </a:r>
          </a:p>
          <a:p>
            <a:endParaRPr lang="en-US" spc="-15" dirty="0" smtClean="0">
              <a:cs typeface="Calibri"/>
            </a:endParaRPr>
          </a:p>
          <a:p>
            <a:r>
              <a:rPr lang="en-US" dirty="0" smtClean="0"/>
              <a:t>Phosphorus is a very reactive non-metal. It catches fire if exposed to air. To prevent the contact of phosphorus with atmospheric oxygen, it is stored in water.</a:t>
            </a:r>
            <a:endParaRPr lang="en-US" dirty="0"/>
          </a:p>
        </p:txBody>
      </p:sp>
      <p:graphicFrame>
        <p:nvGraphicFramePr>
          <p:cNvPr id="4" name="Diagram 3"/>
          <p:cNvGraphicFramePr/>
          <p:nvPr/>
        </p:nvGraphicFramePr>
        <p:xfrm>
          <a:off x="457200" y="0"/>
          <a:ext cx="82296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b="1" u="sng" dirty="0" smtClean="0">
                <a:solidFill>
                  <a:srgbClr val="FF0000"/>
                </a:solidFill>
              </a:rPr>
              <a:t>REACTION OF METALS WITH WATER</a:t>
            </a:r>
            <a:endParaRPr lang="en-US" dirty="0"/>
          </a:p>
        </p:txBody>
      </p:sp>
      <p:sp>
        <p:nvSpPr>
          <p:cNvPr id="3" name="Content Placeholder 2"/>
          <p:cNvSpPr>
            <a:spLocks noGrp="1"/>
          </p:cNvSpPr>
          <p:nvPr>
            <p:ph idx="1"/>
          </p:nvPr>
        </p:nvSpPr>
        <p:spPr>
          <a:xfrm>
            <a:off x="152400" y="1371600"/>
            <a:ext cx="8763000" cy="5334000"/>
          </a:xfrm>
        </p:spPr>
        <p:txBody>
          <a:bodyPr>
            <a:normAutofit fontScale="70000" lnSpcReduction="20000"/>
          </a:bodyPr>
          <a:lstStyle/>
          <a:p>
            <a:r>
              <a:rPr lang="en-US" b="1" u="sng" dirty="0" smtClean="0">
                <a:solidFill>
                  <a:srgbClr val="FF0000"/>
                </a:solidFill>
              </a:rPr>
              <a:t>REACTION OF METALS WITH ACIDS</a:t>
            </a:r>
          </a:p>
          <a:p>
            <a:r>
              <a:rPr lang="en-US" dirty="0" smtClean="0"/>
              <a:t>Metals react with dilute acids to form metal salt and hydrogen gas. </a:t>
            </a:r>
          </a:p>
          <a:p>
            <a:pPr>
              <a:buNone/>
            </a:pPr>
            <a:r>
              <a:rPr lang="en-US" spc="-15" dirty="0" smtClean="0">
                <a:cs typeface="Calibri"/>
              </a:rPr>
              <a:t>	Metal + acid </a:t>
            </a:r>
            <a:r>
              <a:rPr lang="en-US" spc="-15" dirty="0" smtClean="0">
                <a:cs typeface="Calibri"/>
                <a:sym typeface="Wingdings" pitchFamily="2" charset="2"/>
              </a:rPr>
              <a:t> Metal  Salt + Hydrogen gas</a:t>
            </a:r>
            <a:endParaRPr lang="en-US" dirty="0" smtClean="0"/>
          </a:p>
          <a:p>
            <a:r>
              <a:rPr lang="en-US" dirty="0" smtClean="0"/>
              <a:t>The reactivity and vigor with which the metals react with acids  decreases as we go down the ‘Reactivity series of metals/Activity series of metals’.</a:t>
            </a:r>
          </a:p>
          <a:p>
            <a:r>
              <a:rPr lang="en-US" dirty="0" smtClean="0"/>
              <a:t> This hydrogen gas can be checked by bringing a burning splinter near the mouth of the test tube. The hydrogen gas burns with a pop sound</a:t>
            </a:r>
          </a:p>
          <a:p>
            <a:pPr>
              <a:buNone/>
            </a:pPr>
            <a:endParaRPr lang="en-US" dirty="0" smtClean="0"/>
          </a:p>
          <a:p>
            <a:r>
              <a:rPr lang="en-US" dirty="0" smtClean="0"/>
              <a:t>Potassium + </a:t>
            </a:r>
            <a:r>
              <a:rPr lang="en-US" dirty="0" err="1" smtClean="0"/>
              <a:t>Sulphuric</a:t>
            </a:r>
            <a:r>
              <a:rPr lang="en-US" dirty="0" smtClean="0"/>
              <a:t> acid</a:t>
            </a:r>
            <a:r>
              <a:rPr lang="en-US" dirty="0" smtClean="0">
                <a:sym typeface="Wingdings" pitchFamily="2" charset="2"/>
              </a:rPr>
              <a:t> Potassium </a:t>
            </a:r>
            <a:r>
              <a:rPr lang="en-US" dirty="0" err="1" smtClean="0">
                <a:sym typeface="Wingdings" pitchFamily="2" charset="2"/>
              </a:rPr>
              <a:t>sulphate</a:t>
            </a:r>
            <a:r>
              <a:rPr lang="en-US" dirty="0" smtClean="0">
                <a:sym typeface="Wingdings" pitchFamily="2" charset="2"/>
              </a:rPr>
              <a:t> + 	Hydrogen gas</a:t>
            </a:r>
          </a:p>
          <a:p>
            <a:pPr>
              <a:buNone/>
            </a:pPr>
            <a:r>
              <a:rPr lang="en-US" dirty="0" smtClean="0"/>
              <a:t>	Sodium + </a:t>
            </a:r>
            <a:r>
              <a:rPr lang="en-US" dirty="0" err="1" smtClean="0"/>
              <a:t>Sulphuric</a:t>
            </a:r>
            <a:r>
              <a:rPr lang="en-US" dirty="0" smtClean="0"/>
              <a:t> acid</a:t>
            </a:r>
            <a:r>
              <a:rPr lang="en-US" dirty="0" smtClean="0">
                <a:sym typeface="Wingdings" pitchFamily="2" charset="2"/>
              </a:rPr>
              <a:t> Sodium </a:t>
            </a:r>
            <a:r>
              <a:rPr lang="en-US" dirty="0" err="1" smtClean="0">
                <a:sym typeface="Wingdings" pitchFamily="2" charset="2"/>
              </a:rPr>
              <a:t>sulphate</a:t>
            </a:r>
            <a:r>
              <a:rPr lang="en-US" dirty="0" smtClean="0">
                <a:sym typeface="Wingdings" pitchFamily="2" charset="2"/>
              </a:rPr>
              <a:t> + Hydrogen gas</a:t>
            </a:r>
          </a:p>
          <a:p>
            <a:pPr>
              <a:buNone/>
            </a:pPr>
            <a:r>
              <a:rPr lang="en-US" dirty="0" smtClean="0"/>
              <a:t>	Calcium  + Hydrochloric acid</a:t>
            </a:r>
            <a:r>
              <a:rPr lang="en-US" dirty="0" smtClean="0">
                <a:sym typeface="Wingdings" pitchFamily="2" charset="2"/>
              </a:rPr>
              <a:t> Calcium Hydrochloride + Hydrogen gas</a:t>
            </a:r>
          </a:p>
          <a:p>
            <a:pPr>
              <a:buNone/>
            </a:pPr>
            <a:r>
              <a:rPr lang="en-US" dirty="0" smtClean="0"/>
              <a:t>	Magnesium + </a:t>
            </a:r>
            <a:r>
              <a:rPr lang="en-US" dirty="0" err="1" smtClean="0"/>
              <a:t>Sulphuric</a:t>
            </a:r>
            <a:r>
              <a:rPr lang="en-US" dirty="0" smtClean="0"/>
              <a:t> acid</a:t>
            </a:r>
            <a:r>
              <a:rPr lang="en-US" dirty="0" smtClean="0">
                <a:sym typeface="Wingdings" pitchFamily="2" charset="2"/>
              </a:rPr>
              <a:t> Magnesium </a:t>
            </a:r>
            <a:r>
              <a:rPr lang="en-US" dirty="0" err="1" smtClean="0">
                <a:sym typeface="Wingdings" pitchFamily="2" charset="2"/>
              </a:rPr>
              <a:t>sulphate</a:t>
            </a:r>
            <a:r>
              <a:rPr lang="en-US" dirty="0" smtClean="0">
                <a:sym typeface="Wingdings" pitchFamily="2" charset="2"/>
              </a:rPr>
              <a:t> + Hydrogen gas</a:t>
            </a:r>
          </a:p>
          <a:p>
            <a:pPr>
              <a:buNone/>
            </a:pPr>
            <a:r>
              <a:rPr lang="en-US" dirty="0" smtClean="0"/>
              <a:t>	Zinc + </a:t>
            </a:r>
            <a:r>
              <a:rPr lang="en-US" dirty="0" err="1" smtClean="0"/>
              <a:t>Sulphuric</a:t>
            </a:r>
            <a:r>
              <a:rPr lang="en-US" dirty="0" smtClean="0"/>
              <a:t> acid</a:t>
            </a:r>
            <a:r>
              <a:rPr lang="en-US" dirty="0" smtClean="0">
                <a:sym typeface="Wingdings" pitchFamily="2" charset="2"/>
              </a:rPr>
              <a:t> Zinc </a:t>
            </a:r>
            <a:r>
              <a:rPr lang="en-US" dirty="0" err="1" smtClean="0">
                <a:sym typeface="Wingdings" pitchFamily="2" charset="2"/>
              </a:rPr>
              <a:t>sulphate</a:t>
            </a:r>
            <a:r>
              <a:rPr lang="en-US" dirty="0" smtClean="0">
                <a:sym typeface="Wingdings" pitchFamily="2" charset="2"/>
              </a:rPr>
              <a:t> + Hydrogen gas</a:t>
            </a:r>
          </a:p>
          <a:p>
            <a:r>
              <a:rPr lang="en-US" dirty="0" smtClean="0">
                <a:sym typeface="Wingdings" pitchFamily="2" charset="2"/>
              </a:rPr>
              <a:t>However </a:t>
            </a:r>
            <a:r>
              <a:rPr lang="en-US" spc="-5" dirty="0" smtClean="0">
                <a:cs typeface="Calibri"/>
                <a:sym typeface="Wingdings" pitchFamily="2" charset="2"/>
              </a:rPr>
              <a:t>n</a:t>
            </a:r>
            <a:r>
              <a:rPr lang="en-US" spc="-5" dirty="0" smtClean="0">
                <a:cs typeface="Calibri"/>
              </a:rPr>
              <a:t>o </a:t>
            </a:r>
            <a:r>
              <a:rPr lang="en-US" spc="-10" dirty="0" smtClean="0">
                <a:cs typeface="Calibri"/>
              </a:rPr>
              <a:t>bubbles </a:t>
            </a:r>
            <a:r>
              <a:rPr lang="en-US" spc="-15" dirty="0" smtClean="0">
                <a:cs typeface="Calibri"/>
              </a:rPr>
              <a:t>are </a:t>
            </a:r>
            <a:r>
              <a:rPr lang="en-US" spc="-5" dirty="0" smtClean="0">
                <a:cs typeface="Calibri"/>
              </a:rPr>
              <a:t>seen in </a:t>
            </a:r>
            <a:r>
              <a:rPr lang="en-US" spc="-10" dirty="0" smtClean="0">
                <a:cs typeface="Calibri"/>
              </a:rPr>
              <a:t>case </a:t>
            </a:r>
            <a:r>
              <a:rPr lang="en-US" spc="-5" dirty="0" smtClean="0">
                <a:cs typeface="Calibri"/>
              </a:rPr>
              <a:t>of </a:t>
            </a:r>
            <a:r>
              <a:rPr lang="en-US" spc="-50" dirty="0" smtClean="0">
                <a:cs typeface="Calibri"/>
              </a:rPr>
              <a:t>copper. </a:t>
            </a:r>
            <a:r>
              <a:rPr lang="en-US" spc="-5" dirty="0" smtClean="0">
                <a:cs typeface="Calibri"/>
              </a:rPr>
              <a:t>This </a:t>
            </a:r>
            <a:r>
              <a:rPr lang="en-US" spc="-15" dirty="0" smtClean="0">
                <a:cs typeface="Calibri"/>
              </a:rPr>
              <a:t>shows </a:t>
            </a:r>
            <a:r>
              <a:rPr lang="en-US" spc="-10" dirty="0" smtClean="0">
                <a:cs typeface="Calibri"/>
              </a:rPr>
              <a:t>that  copper does not react </a:t>
            </a:r>
            <a:r>
              <a:rPr lang="en-US" spc="-5" dirty="0" smtClean="0">
                <a:cs typeface="Calibri"/>
              </a:rPr>
              <a:t>with </a:t>
            </a:r>
            <a:r>
              <a:rPr lang="en-US" spc="-15" dirty="0" err="1" smtClean="0">
                <a:cs typeface="Calibri"/>
              </a:rPr>
              <a:t>dil</a:t>
            </a:r>
            <a:r>
              <a:rPr lang="en-US" spc="-15" dirty="0" smtClean="0">
                <a:cs typeface="Calibri"/>
              </a:rPr>
              <a:t> </a:t>
            </a:r>
            <a:r>
              <a:rPr lang="en-US" spc="-15" dirty="0" err="1" smtClean="0">
                <a:cs typeface="Calibri"/>
              </a:rPr>
              <a:t>HCl</a:t>
            </a:r>
            <a:r>
              <a:rPr lang="en-US" spc="-15" dirty="0" smtClean="0">
                <a:cs typeface="Calibri"/>
              </a:rPr>
              <a:t> and </a:t>
            </a:r>
            <a:r>
              <a:rPr lang="en-US" spc="-15" dirty="0" err="1" smtClean="0">
                <a:cs typeface="Calibri"/>
              </a:rPr>
              <a:t>dil</a:t>
            </a:r>
            <a:r>
              <a:rPr lang="en-US" spc="-15" dirty="0" smtClean="0">
                <a:cs typeface="Calibri"/>
              </a:rPr>
              <a:t> </a:t>
            </a:r>
            <a:r>
              <a:rPr lang="en-US" dirty="0" smtClean="0">
                <a:cs typeface="Calibri"/>
              </a:rPr>
              <a:t>H</a:t>
            </a:r>
            <a:r>
              <a:rPr lang="en-US" baseline="-21021" dirty="0" smtClean="0">
                <a:cs typeface="Calibri"/>
              </a:rPr>
              <a:t>2</a:t>
            </a:r>
            <a:r>
              <a:rPr lang="en-US" dirty="0" smtClean="0">
                <a:cs typeface="Calibri"/>
              </a:rPr>
              <a:t>SO</a:t>
            </a:r>
            <a:r>
              <a:rPr lang="en-US" baseline="-21021" dirty="0" smtClean="0">
                <a:cs typeface="Calibri"/>
              </a:rPr>
              <a:t>4. </a:t>
            </a:r>
            <a:endParaRPr lang="en-US" dirty="0" smtClean="0">
              <a:sym typeface="Wingdings" pitchFamily="2" charset="2"/>
            </a:endParaRPr>
          </a:p>
        </p:txBody>
      </p:sp>
      <p:graphicFrame>
        <p:nvGraphicFramePr>
          <p:cNvPr id="4" name="Diagram 3"/>
          <p:cNvGraphicFramePr/>
          <p:nvPr/>
        </p:nvGraphicFramePr>
        <p:xfrm>
          <a:off x="457200" y="0"/>
          <a:ext cx="82296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258267" y="304801"/>
            <a:ext cx="8627465" cy="492443"/>
          </a:xfrm>
        </p:spPr>
        <p:txBody>
          <a:bodyPr>
            <a:normAutofit fontScale="90000"/>
          </a:bodyPr>
          <a:lstStyle/>
          <a:p>
            <a:pPr algn="l" eaLnBrk="1" hangingPunct="1"/>
            <a:r>
              <a:rPr lang="en-US" sz="3200" b="1" u="sng" dirty="0" smtClean="0">
                <a:solidFill>
                  <a:srgbClr val="FF3300"/>
                </a:solidFill>
                <a:latin typeface="Times New Roman" pitchFamily="18" charset="0"/>
              </a:rPr>
              <a:t>Reactivity Series of Metals</a:t>
            </a:r>
            <a:r>
              <a:rPr lang="en-US" sz="3200" b="1" dirty="0" smtClean="0">
                <a:solidFill>
                  <a:srgbClr val="FF3300"/>
                </a:solidFill>
                <a:latin typeface="Times New Roman" pitchFamily="18" charset="0"/>
              </a:rPr>
              <a:t> </a:t>
            </a:r>
          </a:p>
        </p:txBody>
      </p:sp>
      <p:sp>
        <p:nvSpPr>
          <p:cNvPr id="10243" name="Rectangle 5"/>
          <p:cNvSpPr>
            <a:spLocks noGrp="1" noChangeArrowheads="1"/>
          </p:cNvSpPr>
          <p:nvPr>
            <p:ph type="body" idx="1"/>
          </p:nvPr>
        </p:nvSpPr>
        <p:spPr>
          <a:xfrm>
            <a:off x="330200" y="914400"/>
            <a:ext cx="8484235" cy="5650778"/>
          </a:xfrm>
          <a:prstGeom prst="rect">
            <a:avLst/>
          </a:prstGeom>
        </p:spPr>
        <p:txBody>
          <a:bodyPr>
            <a:normAutofit fontScale="92500" lnSpcReduction="10000"/>
          </a:bodyPr>
          <a:lstStyle/>
          <a:p>
            <a:pPr algn="l" eaLnBrk="1" hangingPunct="1">
              <a:lnSpc>
                <a:spcPct val="90000"/>
              </a:lnSpc>
            </a:pPr>
            <a:r>
              <a:rPr lang="en-US" sz="2000" b="1" dirty="0" smtClean="0"/>
              <a:t>   </a:t>
            </a:r>
            <a:r>
              <a:rPr lang="en-US" sz="2400" b="1" dirty="0" smtClean="0"/>
              <a:t>The arranging of metals in the decreasing order of their reactivity is called reactivity series of metals. The more reactive metal displaces a less reactive salt from its salt solution.</a:t>
            </a:r>
          </a:p>
          <a:p>
            <a:pPr algn="l" eaLnBrk="1" hangingPunct="1">
              <a:lnSpc>
                <a:spcPct val="90000"/>
              </a:lnSpc>
            </a:pPr>
            <a:r>
              <a:rPr lang="en-US" sz="2400" b="1" dirty="0" smtClean="0"/>
              <a:t>   K     - Potassium               Most reactive</a:t>
            </a:r>
          </a:p>
          <a:p>
            <a:pPr algn="l" eaLnBrk="1" hangingPunct="1">
              <a:lnSpc>
                <a:spcPct val="90000"/>
              </a:lnSpc>
            </a:pPr>
            <a:r>
              <a:rPr lang="en-US" sz="2400" b="1" dirty="0" smtClean="0"/>
              <a:t>   Na   - Sodium  </a:t>
            </a:r>
          </a:p>
          <a:p>
            <a:pPr algn="l" eaLnBrk="1" hangingPunct="1">
              <a:lnSpc>
                <a:spcPct val="90000"/>
              </a:lnSpc>
            </a:pPr>
            <a:r>
              <a:rPr lang="en-US" sz="2400" b="1" dirty="0" smtClean="0"/>
              <a:t>   Ca   - Calcium</a:t>
            </a:r>
          </a:p>
          <a:p>
            <a:pPr algn="l" eaLnBrk="1" hangingPunct="1">
              <a:lnSpc>
                <a:spcPct val="90000"/>
              </a:lnSpc>
            </a:pPr>
            <a:r>
              <a:rPr lang="en-US" sz="2400" b="1" dirty="0" smtClean="0"/>
              <a:t>   Mg   - Magnesium</a:t>
            </a:r>
          </a:p>
          <a:p>
            <a:pPr algn="l" eaLnBrk="1" hangingPunct="1">
              <a:lnSpc>
                <a:spcPct val="90000"/>
              </a:lnSpc>
            </a:pPr>
            <a:r>
              <a:rPr lang="en-US" sz="2400" b="1" dirty="0" smtClean="0"/>
              <a:t>   Al    - </a:t>
            </a:r>
            <a:r>
              <a:rPr lang="en-US" sz="2400" b="1" dirty="0" err="1" smtClean="0"/>
              <a:t>Aluminium</a:t>
            </a:r>
            <a:endParaRPr lang="en-US" sz="2400" b="1" dirty="0" smtClean="0"/>
          </a:p>
          <a:p>
            <a:pPr algn="l" eaLnBrk="1" hangingPunct="1">
              <a:lnSpc>
                <a:spcPct val="90000"/>
              </a:lnSpc>
            </a:pPr>
            <a:r>
              <a:rPr lang="en-US" sz="2400" b="1" dirty="0" smtClean="0"/>
              <a:t>   Zn   - Zinc                           Reactivity decreases</a:t>
            </a:r>
          </a:p>
          <a:p>
            <a:pPr algn="l" eaLnBrk="1" hangingPunct="1">
              <a:lnSpc>
                <a:spcPct val="90000"/>
              </a:lnSpc>
            </a:pPr>
            <a:r>
              <a:rPr lang="en-US" sz="2400" b="1" dirty="0" smtClean="0"/>
              <a:t>   Fe   - Iron</a:t>
            </a:r>
          </a:p>
          <a:p>
            <a:pPr algn="l" eaLnBrk="1" hangingPunct="1">
              <a:lnSpc>
                <a:spcPct val="90000"/>
              </a:lnSpc>
            </a:pPr>
            <a:r>
              <a:rPr lang="en-US" sz="2400" b="1" dirty="0" smtClean="0"/>
              <a:t>   </a:t>
            </a:r>
            <a:r>
              <a:rPr lang="en-US" sz="2400" b="1" dirty="0" err="1" smtClean="0"/>
              <a:t>Pb</a:t>
            </a:r>
            <a:r>
              <a:rPr lang="en-US" sz="2400" b="1" dirty="0" smtClean="0"/>
              <a:t>   - Lead</a:t>
            </a:r>
          </a:p>
          <a:p>
            <a:pPr algn="l" eaLnBrk="1" hangingPunct="1">
              <a:lnSpc>
                <a:spcPct val="90000"/>
              </a:lnSpc>
            </a:pPr>
            <a:r>
              <a:rPr lang="en-US" sz="2400" b="1" dirty="0" smtClean="0"/>
              <a:t>    H    - Hydrogen</a:t>
            </a:r>
          </a:p>
          <a:p>
            <a:pPr algn="l" eaLnBrk="1" hangingPunct="1">
              <a:lnSpc>
                <a:spcPct val="90000"/>
              </a:lnSpc>
            </a:pPr>
            <a:r>
              <a:rPr lang="en-US" sz="2400" b="1" dirty="0" smtClean="0"/>
              <a:t>   Cu  - Copper</a:t>
            </a:r>
          </a:p>
          <a:p>
            <a:pPr algn="l" eaLnBrk="1" hangingPunct="1">
              <a:lnSpc>
                <a:spcPct val="90000"/>
              </a:lnSpc>
            </a:pPr>
            <a:r>
              <a:rPr lang="en-US" sz="2400" b="1" dirty="0" smtClean="0"/>
              <a:t>   Hg  - Mercury</a:t>
            </a:r>
          </a:p>
          <a:p>
            <a:pPr algn="l" eaLnBrk="1" hangingPunct="1">
              <a:lnSpc>
                <a:spcPct val="90000"/>
              </a:lnSpc>
            </a:pPr>
            <a:r>
              <a:rPr lang="en-US" sz="2400" b="1" dirty="0" smtClean="0"/>
              <a:t>   Ag  - Silver</a:t>
            </a:r>
          </a:p>
          <a:p>
            <a:pPr algn="l" eaLnBrk="1" hangingPunct="1">
              <a:lnSpc>
                <a:spcPct val="90000"/>
              </a:lnSpc>
            </a:pPr>
            <a:r>
              <a:rPr lang="en-US" sz="2400" b="1" dirty="0" smtClean="0"/>
              <a:t>   Au  - Gold  </a:t>
            </a:r>
          </a:p>
          <a:p>
            <a:pPr algn="l" eaLnBrk="1" hangingPunct="1">
              <a:lnSpc>
                <a:spcPct val="90000"/>
              </a:lnSpc>
            </a:pPr>
            <a:r>
              <a:rPr lang="en-US" sz="2400" b="1" dirty="0" smtClean="0"/>
              <a:t>    Pt- Platinum                         Least reactive</a:t>
            </a:r>
          </a:p>
        </p:txBody>
      </p:sp>
      <p:sp>
        <p:nvSpPr>
          <p:cNvPr id="10244" name="Line 6"/>
          <p:cNvSpPr>
            <a:spLocks noChangeShapeType="1"/>
          </p:cNvSpPr>
          <p:nvPr/>
        </p:nvSpPr>
        <p:spPr bwMode="auto">
          <a:xfrm>
            <a:off x="3352800" y="2133600"/>
            <a:ext cx="45719" cy="44958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b="1" u="sng" dirty="0" smtClean="0">
                <a:solidFill>
                  <a:srgbClr val="FF0000"/>
                </a:solidFill>
              </a:rPr>
              <a:t>REACTION OF METALS WITH WATER</a:t>
            </a:r>
            <a:endParaRPr lang="en-US" dirty="0"/>
          </a:p>
        </p:txBody>
      </p:sp>
      <p:sp>
        <p:nvSpPr>
          <p:cNvPr id="3" name="Content Placeholder 2"/>
          <p:cNvSpPr>
            <a:spLocks noGrp="1"/>
          </p:cNvSpPr>
          <p:nvPr>
            <p:ph idx="1"/>
          </p:nvPr>
        </p:nvSpPr>
        <p:spPr>
          <a:xfrm>
            <a:off x="152400" y="1371600"/>
            <a:ext cx="8991600" cy="5334000"/>
          </a:xfrm>
        </p:spPr>
        <p:txBody>
          <a:bodyPr>
            <a:normAutofit fontScale="85000" lnSpcReduction="20000"/>
          </a:bodyPr>
          <a:lstStyle/>
          <a:p>
            <a:r>
              <a:rPr lang="en-US" b="1" u="sng" dirty="0" smtClean="0">
                <a:solidFill>
                  <a:srgbClr val="FF0000"/>
                </a:solidFill>
              </a:rPr>
              <a:t>REACTION OF METALS WITH BASES</a:t>
            </a:r>
          </a:p>
          <a:p>
            <a:r>
              <a:rPr lang="en-US" dirty="0" smtClean="0"/>
              <a:t>Some metals react with Bases such as Sodium Hydroxide and Potassium Hydroxide to form metal salt and hydrogen gas. </a:t>
            </a:r>
          </a:p>
          <a:p>
            <a:pPr>
              <a:buNone/>
            </a:pPr>
            <a:r>
              <a:rPr lang="en-US" spc="-15" dirty="0" smtClean="0">
                <a:cs typeface="Calibri"/>
              </a:rPr>
              <a:t>	Metal + Base </a:t>
            </a:r>
            <a:r>
              <a:rPr lang="en-US" spc="-15" dirty="0" smtClean="0">
                <a:cs typeface="Calibri"/>
                <a:sym typeface="Wingdings" pitchFamily="2" charset="2"/>
              </a:rPr>
              <a:t> Metal  Salt + Hydrogen gas</a:t>
            </a:r>
            <a:endParaRPr lang="en-US" dirty="0" smtClean="0"/>
          </a:p>
          <a:p>
            <a:r>
              <a:rPr lang="en-US" dirty="0" smtClean="0"/>
              <a:t>For example:- Metals such as </a:t>
            </a:r>
            <a:r>
              <a:rPr lang="en-US" dirty="0" err="1" smtClean="0"/>
              <a:t>Aluminium</a:t>
            </a:r>
            <a:r>
              <a:rPr lang="en-US" dirty="0" smtClean="0"/>
              <a:t>, Zinc and Lead. </a:t>
            </a:r>
          </a:p>
          <a:p>
            <a:r>
              <a:rPr lang="en-US" dirty="0" smtClean="0"/>
              <a:t>These metals are also called as ‘</a:t>
            </a:r>
            <a:r>
              <a:rPr lang="en-US" dirty="0" err="1" smtClean="0"/>
              <a:t>Amphoteric</a:t>
            </a:r>
            <a:r>
              <a:rPr lang="en-US" dirty="0" smtClean="0"/>
              <a:t> Metals’ because they react with both acids as well bases to form salt and liberate </a:t>
            </a:r>
            <a:r>
              <a:rPr lang="en-US" dirty="0" err="1" smtClean="0"/>
              <a:t>hydrogengas</a:t>
            </a:r>
            <a:endParaRPr lang="en-US" dirty="0" smtClean="0"/>
          </a:p>
          <a:p>
            <a:r>
              <a:rPr lang="en-US" dirty="0" smtClean="0"/>
              <a:t> This hydrogen gas can be checked by bringing a burning splinter near the mouth of the test tube. The hydrogen gas burns with a pop sound.</a:t>
            </a:r>
          </a:p>
          <a:p>
            <a:pPr>
              <a:buNone/>
            </a:pPr>
            <a:r>
              <a:rPr lang="en-US" dirty="0" smtClean="0"/>
              <a:t>	Zinc + Sodium hydroxide</a:t>
            </a:r>
            <a:r>
              <a:rPr lang="en-US" dirty="0" smtClean="0">
                <a:sym typeface="Wingdings" pitchFamily="2" charset="2"/>
              </a:rPr>
              <a:t> Sodium </a:t>
            </a:r>
            <a:r>
              <a:rPr lang="en-US" dirty="0" err="1" smtClean="0">
                <a:sym typeface="Wingdings" pitchFamily="2" charset="2"/>
              </a:rPr>
              <a:t>Zincate</a:t>
            </a:r>
            <a:r>
              <a:rPr lang="en-US" dirty="0" smtClean="0">
                <a:sym typeface="Wingdings" pitchFamily="2" charset="2"/>
              </a:rPr>
              <a:t> + Hydrogen gas</a:t>
            </a:r>
          </a:p>
          <a:p>
            <a:pPr>
              <a:buNone/>
            </a:pPr>
            <a:r>
              <a:rPr lang="en-US" dirty="0" smtClean="0"/>
              <a:t>	</a:t>
            </a:r>
            <a:r>
              <a:rPr lang="en-US" dirty="0" err="1" smtClean="0"/>
              <a:t>Aluminium</a:t>
            </a:r>
            <a:r>
              <a:rPr lang="en-US" dirty="0" smtClean="0"/>
              <a:t> + Sodium hydroxide</a:t>
            </a:r>
            <a:r>
              <a:rPr lang="en-US" dirty="0" smtClean="0">
                <a:sym typeface="Wingdings" pitchFamily="2" charset="2"/>
              </a:rPr>
              <a:t> Sodium </a:t>
            </a:r>
            <a:r>
              <a:rPr lang="en-US" dirty="0" err="1" smtClean="0">
                <a:sym typeface="Wingdings" pitchFamily="2" charset="2"/>
              </a:rPr>
              <a:t>Aluminate</a:t>
            </a:r>
            <a:r>
              <a:rPr lang="en-US" dirty="0" smtClean="0">
                <a:sym typeface="Wingdings" pitchFamily="2" charset="2"/>
              </a:rPr>
              <a:t> </a:t>
            </a:r>
            <a:r>
              <a:rPr lang="en-US" smtClean="0">
                <a:sym typeface="Wingdings" pitchFamily="2" charset="2"/>
              </a:rPr>
              <a:t>+ 								Hydrogen </a:t>
            </a:r>
            <a:r>
              <a:rPr lang="en-US" dirty="0" smtClean="0">
                <a:sym typeface="Wingdings" pitchFamily="2" charset="2"/>
              </a:rPr>
              <a:t>gas</a:t>
            </a:r>
          </a:p>
          <a:p>
            <a:pPr>
              <a:buNone/>
            </a:pPr>
            <a:endParaRPr lang="en-US" dirty="0" smtClean="0"/>
          </a:p>
          <a:p>
            <a:pPr>
              <a:buNone/>
            </a:pPr>
            <a:endParaRPr lang="en-US" dirty="0" smtClean="0"/>
          </a:p>
        </p:txBody>
      </p:sp>
      <p:graphicFrame>
        <p:nvGraphicFramePr>
          <p:cNvPr id="4" name="Diagram 3"/>
          <p:cNvGraphicFramePr/>
          <p:nvPr/>
        </p:nvGraphicFramePr>
        <p:xfrm>
          <a:off x="457200" y="0"/>
          <a:ext cx="82296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228600" y="0"/>
          <a:ext cx="8627465" cy="735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Rectangle 5"/>
          <p:cNvSpPr>
            <a:spLocks noGrp="1" noChangeArrowheads="1"/>
          </p:cNvSpPr>
          <p:nvPr>
            <p:ph type="body" idx="1"/>
          </p:nvPr>
        </p:nvSpPr>
        <p:spPr>
          <a:xfrm>
            <a:off x="330201" y="914400"/>
            <a:ext cx="8128000" cy="2769989"/>
          </a:xfrm>
          <a:prstGeom prst="rect">
            <a:avLst/>
          </a:prstGeom>
        </p:spPr>
        <p:txBody>
          <a:bodyPr>
            <a:normAutofit fontScale="92500" lnSpcReduction="20000"/>
          </a:bodyPr>
          <a:lstStyle/>
          <a:p>
            <a:pPr algn="l" eaLnBrk="1" hangingPunct="1"/>
            <a:r>
              <a:rPr lang="en-US" sz="2000" b="1" dirty="0" smtClean="0"/>
              <a:t>      A </a:t>
            </a:r>
            <a:r>
              <a:rPr lang="en-US" sz="2000" b="1" dirty="0" smtClean="0"/>
              <a:t>reaction in which a more </a:t>
            </a:r>
            <a:r>
              <a:rPr lang="en-US" sz="2000" b="1" dirty="0" smtClean="0"/>
              <a:t>reactive metal displaces a less reactive metal from its salt </a:t>
            </a:r>
            <a:r>
              <a:rPr lang="en-US" sz="2000" b="1" dirty="0" smtClean="0"/>
              <a:t>solution is called a Displacement reaction. </a:t>
            </a:r>
            <a:r>
              <a:rPr lang="en-US" sz="2000" b="1" dirty="0" smtClean="0"/>
              <a:t>The Metal replacement is in accordance  with the Reactivity series of Metals</a:t>
            </a:r>
          </a:p>
          <a:p>
            <a:pPr algn="l" eaLnBrk="1" hangingPunct="1"/>
            <a:r>
              <a:rPr lang="en-US" sz="2000" b="1" dirty="0" smtClean="0"/>
              <a:t>      Magnesium displaces copper from copper </a:t>
            </a:r>
            <a:r>
              <a:rPr lang="en-US" sz="2000" b="1" dirty="0" err="1" smtClean="0"/>
              <a:t>sulphate</a:t>
            </a:r>
            <a:r>
              <a:rPr lang="en-US" sz="2000" b="1" dirty="0" smtClean="0"/>
              <a:t> solution.</a:t>
            </a:r>
          </a:p>
          <a:p>
            <a:pPr algn="l" eaLnBrk="1" hangingPunct="1"/>
            <a:r>
              <a:rPr lang="en-US" sz="2000" b="1" dirty="0" smtClean="0"/>
              <a:t>      Mg  +  CuSO</a:t>
            </a:r>
            <a:r>
              <a:rPr lang="en-US" sz="2000" b="1" baseline="-25000" dirty="0" smtClean="0"/>
              <a:t>4</a:t>
            </a:r>
            <a:r>
              <a:rPr lang="en-US" sz="2000" b="1" dirty="0" smtClean="0"/>
              <a:t>                        MgSO</a:t>
            </a:r>
            <a:r>
              <a:rPr lang="en-US" sz="2000" b="1" baseline="-25000" dirty="0" smtClean="0"/>
              <a:t>4</a:t>
            </a:r>
            <a:r>
              <a:rPr lang="en-US" sz="2000" b="1" dirty="0" smtClean="0"/>
              <a:t>  +  Cu</a:t>
            </a:r>
          </a:p>
          <a:p>
            <a:pPr algn="l" eaLnBrk="1" hangingPunct="1"/>
            <a:r>
              <a:rPr lang="en-US" sz="2000" b="1" dirty="0" smtClean="0"/>
              <a:t>      Zinc displaces copper from copper </a:t>
            </a:r>
            <a:r>
              <a:rPr lang="en-US" sz="2000" b="1" dirty="0" err="1" smtClean="0"/>
              <a:t>sulphate</a:t>
            </a:r>
            <a:r>
              <a:rPr lang="en-US" sz="2000" b="1" dirty="0" smtClean="0"/>
              <a:t> solution.</a:t>
            </a:r>
          </a:p>
          <a:p>
            <a:pPr algn="l" eaLnBrk="1" hangingPunct="1"/>
            <a:r>
              <a:rPr lang="en-US" sz="2000" b="1" dirty="0" smtClean="0"/>
              <a:t>      Zn  +  CuSO</a:t>
            </a:r>
            <a:r>
              <a:rPr lang="en-US" sz="2000" b="1" baseline="-25000" dirty="0" smtClean="0"/>
              <a:t>4</a:t>
            </a:r>
            <a:r>
              <a:rPr lang="en-US" sz="2000" b="1" dirty="0" smtClean="0"/>
              <a:t>                        ZnSO</a:t>
            </a:r>
            <a:r>
              <a:rPr lang="en-US" sz="2000" b="1" baseline="-25000" dirty="0" smtClean="0"/>
              <a:t>4</a:t>
            </a:r>
            <a:r>
              <a:rPr lang="en-US" sz="2000" b="1" dirty="0" smtClean="0"/>
              <a:t>  +  Cu</a:t>
            </a:r>
          </a:p>
          <a:p>
            <a:pPr algn="l" eaLnBrk="1" hangingPunct="1"/>
            <a:r>
              <a:rPr lang="en-US" sz="2000" b="1" dirty="0" smtClean="0"/>
              <a:t>      Iron displaces copper from copper </a:t>
            </a:r>
            <a:r>
              <a:rPr lang="en-US" sz="2000" b="1" dirty="0" err="1" smtClean="0"/>
              <a:t>sulphate</a:t>
            </a:r>
            <a:r>
              <a:rPr lang="en-US" sz="2000" b="1" dirty="0" smtClean="0"/>
              <a:t> solution</a:t>
            </a:r>
          </a:p>
          <a:p>
            <a:pPr algn="l" eaLnBrk="1" hangingPunct="1"/>
            <a:r>
              <a:rPr lang="en-US" sz="2000" b="1" dirty="0" smtClean="0"/>
              <a:t>      Fe  +  CuSO</a:t>
            </a:r>
            <a:r>
              <a:rPr lang="en-US" sz="2000" b="1" baseline="-25000" dirty="0" smtClean="0"/>
              <a:t>4</a:t>
            </a:r>
            <a:r>
              <a:rPr lang="en-US" sz="2000" b="1" dirty="0" smtClean="0"/>
              <a:t>                        FeSO</a:t>
            </a:r>
            <a:r>
              <a:rPr lang="en-US" sz="2000" b="1" baseline="-25000" dirty="0" smtClean="0"/>
              <a:t>4</a:t>
            </a:r>
            <a:r>
              <a:rPr lang="en-US" sz="2000" b="1" dirty="0" smtClean="0"/>
              <a:t>  +  Cu</a:t>
            </a:r>
          </a:p>
        </p:txBody>
      </p:sp>
      <p:sp>
        <p:nvSpPr>
          <p:cNvPr id="9220" name="Line 6"/>
          <p:cNvSpPr>
            <a:spLocks noChangeShapeType="1"/>
          </p:cNvSpPr>
          <p:nvPr/>
        </p:nvSpPr>
        <p:spPr bwMode="auto">
          <a:xfrm>
            <a:off x="2286000" y="2057400"/>
            <a:ext cx="1371600" cy="0"/>
          </a:xfrm>
          <a:prstGeom prst="line">
            <a:avLst/>
          </a:prstGeom>
          <a:noFill/>
          <a:ln w="25400">
            <a:solidFill>
              <a:srgbClr val="0000FF"/>
            </a:solidFill>
            <a:round/>
            <a:headEnd/>
            <a:tailEnd type="triangle" w="med" len="med"/>
          </a:ln>
        </p:spPr>
        <p:txBody>
          <a:bodyPr/>
          <a:lstStyle/>
          <a:p>
            <a:endParaRPr lang="en-US"/>
          </a:p>
        </p:txBody>
      </p:sp>
      <p:sp>
        <p:nvSpPr>
          <p:cNvPr id="9221" name="Line 7"/>
          <p:cNvSpPr>
            <a:spLocks noChangeShapeType="1"/>
          </p:cNvSpPr>
          <p:nvPr/>
        </p:nvSpPr>
        <p:spPr bwMode="auto">
          <a:xfrm>
            <a:off x="2209800" y="2667000"/>
            <a:ext cx="1371600" cy="0"/>
          </a:xfrm>
          <a:prstGeom prst="line">
            <a:avLst/>
          </a:prstGeom>
          <a:noFill/>
          <a:ln w="25400">
            <a:solidFill>
              <a:srgbClr val="0000FF"/>
            </a:solidFill>
            <a:round/>
            <a:headEnd/>
            <a:tailEnd type="triangle" w="med" len="med"/>
          </a:ln>
        </p:spPr>
        <p:txBody>
          <a:bodyPr/>
          <a:lstStyle/>
          <a:p>
            <a:endParaRPr lang="en-US"/>
          </a:p>
        </p:txBody>
      </p:sp>
      <p:sp>
        <p:nvSpPr>
          <p:cNvPr id="9222" name="Line 8"/>
          <p:cNvSpPr>
            <a:spLocks noChangeShapeType="1"/>
          </p:cNvSpPr>
          <p:nvPr/>
        </p:nvSpPr>
        <p:spPr bwMode="auto">
          <a:xfrm>
            <a:off x="2133600" y="3276600"/>
            <a:ext cx="1371600" cy="0"/>
          </a:xfrm>
          <a:prstGeom prst="line">
            <a:avLst/>
          </a:prstGeom>
          <a:noFill/>
          <a:ln w="25400">
            <a:solidFill>
              <a:srgbClr val="0000FF"/>
            </a:solidFill>
            <a:round/>
            <a:headEnd/>
            <a:tailEnd type="triangle" w="med" len="med"/>
          </a:ln>
        </p:spPr>
        <p:txBody>
          <a:bodyPr/>
          <a:lstStyle/>
          <a:p>
            <a:endParaRPr lang="en-US"/>
          </a:p>
        </p:txBody>
      </p:sp>
      <p:pic>
        <p:nvPicPr>
          <p:cNvPr id="9223" name="Picture 10" descr="metal07gif"/>
          <p:cNvPicPr>
            <a:picLocks noChangeAspect="1" noChangeArrowheads="1"/>
          </p:cNvPicPr>
          <p:nvPr/>
        </p:nvPicPr>
        <p:blipFill>
          <a:blip r:embed="rId6"/>
          <a:srcRect/>
          <a:stretch>
            <a:fillRect/>
          </a:stretch>
        </p:blipFill>
        <p:spPr bwMode="auto">
          <a:xfrm>
            <a:off x="533400" y="3657600"/>
            <a:ext cx="3733800" cy="2990850"/>
          </a:xfrm>
          <a:prstGeom prst="rect">
            <a:avLst/>
          </a:prstGeom>
          <a:noFill/>
          <a:ln w="9525">
            <a:noFill/>
            <a:miter lim="800000"/>
            <a:headEnd/>
            <a:tailEnd/>
          </a:ln>
        </p:spPr>
      </p:pic>
      <p:pic>
        <p:nvPicPr>
          <p:cNvPr id="9224" name="Picture 12" descr="metal08"/>
          <p:cNvPicPr>
            <a:picLocks noChangeAspect="1" noChangeArrowheads="1"/>
          </p:cNvPicPr>
          <p:nvPr/>
        </p:nvPicPr>
        <p:blipFill>
          <a:blip r:embed="rId7"/>
          <a:srcRect/>
          <a:stretch>
            <a:fillRect/>
          </a:stretch>
        </p:blipFill>
        <p:spPr bwMode="auto">
          <a:xfrm>
            <a:off x="4724400" y="3657600"/>
            <a:ext cx="3886200" cy="2971800"/>
          </a:xfrm>
          <a:prstGeom prst="rect">
            <a:avLst/>
          </a:prstGeom>
          <a:noFill/>
          <a:ln w="9525">
            <a:noFill/>
            <a:miter lim="800000"/>
            <a:headEnd/>
            <a:tailEnd/>
          </a:ln>
        </p:spPr>
      </p:pic>
      <p:sp>
        <p:nvSpPr>
          <p:cNvPr id="9225" name="Text Box 14"/>
          <p:cNvSpPr txBox="1">
            <a:spLocks noChangeArrowheads="1"/>
          </p:cNvSpPr>
          <p:nvPr/>
        </p:nvSpPr>
        <p:spPr bwMode="auto">
          <a:xfrm>
            <a:off x="5791200" y="3998913"/>
            <a:ext cx="1600200" cy="366712"/>
          </a:xfrm>
          <a:prstGeom prst="rect">
            <a:avLst/>
          </a:prstGeom>
          <a:noFill/>
          <a:ln w="9525">
            <a:noFill/>
            <a:miter lim="800000"/>
            <a:headEnd/>
            <a:tailEnd/>
          </a:ln>
        </p:spPr>
        <p:txBody>
          <a:bodyPr>
            <a:spAutoFit/>
          </a:bodyPr>
          <a:lstStyle/>
          <a:p>
            <a:endParaRPr lang="en-US" sz="1800"/>
          </a:p>
        </p:txBody>
      </p:sp>
      <p:sp>
        <p:nvSpPr>
          <p:cNvPr id="9226" name="Rectangle 15"/>
          <p:cNvSpPr>
            <a:spLocks noChangeArrowheads="1"/>
          </p:cNvSpPr>
          <p:nvPr/>
        </p:nvSpPr>
        <p:spPr bwMode="auto">
          <a:xfrm>
            <a:off x="5791200" y="4114800"/>
            <a:ext cx="1752600" cy="304800"/>
          </a:xfrm>
          <a:prstGeom prst="rect">
            <a:avLst/>
          </a:prstGeom>
          <a:solidFill>
            <a:schemeClr val="bg1"/>
          </a:solidFill>
          <a:ln w="9525">
            <a:solidFill>
              <a:schemeClr val="tx1"/>
            </a:solidFill>
            <a:miter lim="800000"/>
            <a:headEnd/>
            <a:tailEnd/>
          </a:ln>
        </p:spPr>
        <p:txBody>
          <a:bodyPr wrap="none" anchor="ctr"/>
          <a:lstStyle/>
          <a:p>
            <a:pPr algn="ctr"/>
            <a:r>
              <a:rPr lang="en-US" sz="1200" b="1">
                <a:solidFill>
                  <a:schemeClr val="accent2"/>
                </a:solidFill>
              </a:rPr>
              <a:t>after 15 – 20 minutes</a:t>
            </a:r>
            <a:endParaRPr lang="en-US" sz="1400" b="1">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067" y="198577"/>
            <a:ext cx="8728710" cy="6044603"/>
          </a:xfrm>
          <a:prstGeom prst="rect">
            <a:avLst/>
          </a:prstGeom>
        </p:spPr>
        <p:txBody>
          <a:bodyPr vert="horz" wrap="square" lIns="0" tIns="12065" rIns="0" bIns="0" rtlCol="0">
            <a:spAutoFit/>
          </a:bodyPr>
          <a:lstStyle/>
          <a:p>
            <a:pPr marL="546100" indent="-457200">
              <a:lnSpc>
                <a:spcPct val="100000"/>
              </a:lnSpc>
              <a:spcBef>
                <a:spcPts val="95"/>
              </a:spcBef>
              <a:tabLst>
                <a:tab pos="545465" algn="l"/>
                <a:tab pos="546100" algn="l"/>
              </a:tabLst>
            </a:pPr>
            <a:r>
              <a:rPr lang="en-US" sz="2500" b="1" u="sng" spc="-10" dirty="0" smtClean="0">
                <a:solidFill>
                  <a:srgbClr val="FF0000"/>
                </a:solidFill>
                <a:latin typeface="Calibri"/>
                <a:cs typeface="Calibri"/>
              </a:rPr>
              <a:t>DISPLACEMENT REACTION…</a:t>
            </a:r>
            <a:endParaRPr lang="en-US" sz="2500" u="sng" dirty="0" smtClean="0">
              <a:solidFill>
                <a:srgbClr val="FF0000"/>
              </a:solidFill>
              <a:latin typeface="Calibri"/>
              <a:cs typeface="Calibri"/>
            </a:endParaRPr>
          </a:p>
          <a:p>
            <a:pPr marL="88900" marR="1498600">
              <a:lnSpc>
                <a:spcPct val="200000"/>
              </a:lnSpc>
              <a:spcBef>
                <a:spcPts val="5"/>
              </a:spcBef>
              <a:buFont typeface="Arial" pitchFamily="34" charset="0"/>
              <a:buChar char="•"/>
            </a:pPr>
            <a:r>
              <a:rPr sz="2800" spc="-10" smtClean="0">
                <a:latin typeface="Calibri"/>
                <a:cs typeface="Calibri"/>
              </a:rPr>
              <a:t>Put </a:t>
            </a:r>
            <a:r>
              <a:rPr sz="2800" spc="-5" dirty="0">
                <a:latin typeface="Calibri"/>
                <a:cs typeface="Calibri"/>
              </a:rPr>
              <a:t>an </a:t>
            </a:r>
            <a:r>
              <a:rPr sz="2800" spc="-20" dirty="0">
                <a:latin typeface="Calibri"/>
                <a:cs typeface="Calibri"/>
              </a:rPr>
              <a:t>iron </a:t>
            </a:r>
            <a:r>
              <a:rPr sz="2800" spc="-10" dirty="0">
                <a:latin typeface="Calibri"/>
                <a:cs typeface="Calibri"/>
              </a:rPr>
              <a:t>nail </a:t>
            </a:r>
            <a:r>
              <a:rPr sz="2800" spc="-5" dirty="0">
                <a:latin typeface="Calibri"/>
                <a:cs typeface="Calibri"/>
              </a:rPr>
              <a:t>in the solution </a:t>
            </a:r>
            <a:r>
              <a:rPr sz="2800" spc="-5">
                <a:latin typeface="Calibri"/>
                <a:cs typeface="Calibri"/>
              </a:rPr>
              <a:t>of </a:t>
            </a:r>
            <a:r>
              <a:rPr sz="2800" spc="-10" smtClean="0">
                <a:latin typeface="Calibri"/>
                <a:cs typeface="Calibri"/>
              </a:rPr>
              <a:t>coppe</a:t>
            </a:r>
            <a:r>
              <a:rPr lang="en-US" sz="2800" spc="-10" dirty="0" smtClean="0">
                <a:latin typeface="Calibri"/>
                <a:cs typeface="Calibri"/>
              </a:rPr>
              <a:t>r</a:t>
            </a:r>
            <a:r>
              <a:rPr sz="2800" spc="-15" smtClean="0">
                <a:latin typeface="Calibri"/>
                <a:cs typeface="Calibri"/>
              </a:rPr>
              <a:t>su</a:t>
            </a:r>
            <a:r>
              <a:rPr lang="en-US" sz="2800" spc="-15" dirty="0" err="1" smtClean="0">
                <a:latin typeface="Calibri"/>
                <a:cs typeface="Calibri"/>
              </a:rPr>
              <a:t>lphate</a:t>
            </a:r>
            <a:endParaRPr lang="en-US" sz="2800" spc="-15" dirty="0" smtClean="0">
              <a:latin typeface="Calibri"/>
              <a:cs typeface="Calibri"/>
            </a:endParaRPr>
          </a:p>
          <a:p>
            <a:pPr marL="88900" marR="1498600">
              <a:lnSpc>
                <a:spcPct val="200000"/>
              </a:lnSpc>
              <a:spcBef>
                <a:spcPts val="5"/>
              </a:spcBef>
            </a:pPr>
            <a:r>
              <a:rPr lang="en-US" sz="2800" spc="-10" dirty="0" smtClean="0">
                <a:latin typeface="Calibri"/>
                <a:cs typeface="Calibri"/>
              </a:rPr>
              <a:t>	</a:t>
            </a:r>
            <a:r>
              <a:rPr sz="2800" spc="-10" smtClean="0">
                <a:latin typeface="Calibri"/>
                <a:cs typeface="Calibri"/>
              </a:rPr>
              <a:t>Fe(s</a:t>
            </a:r>
            <a:r>
              <a:rPr sz="2800" spc="-10" dirty="0">
                <a:latin typeface="Calibri"/>
                <a:cs typeface="Calibri"/>
              </a:rPr>
              <a:t>) </a:t>
            </a:r>
            <a:r>
              <a:rPr sz="2800" spc="-5" dirty="0">
                <a:latin typeface="Calibri"/>
                <a:cs typeface="Calibri"/>
              </a:rPr>
              <a:t>+ CuSO</a:t>
            </a:r>
            <a:r>
              <a:rPr sz="2775" spc="-7" baseline="-21021" dirty="0">
                <a:latin typeface="Calibri"/>
                <a:cs typeface="Calibri"/>
              </a:rPr>
              <a:t>4</a:t>
            </a:r>
            <a:r>
              <a:rPr sz="2800" spc="-5" dirty="0">
                <a:latin typeface="Calibri"/>
                <a:cs typeface="Calibri"/>
              </a:rPr>
              <a:t>(aq) → </a:t>
            </a:r>
            <a:r>
              <a:rPr sz="2800" spc="-10" dirty="0">
                <a:latin typeface="Calibri"/>
                <a:cs typeface="Calibri"/>
              </a:rPr>
              <a:t>Cu(s) </a:t>
            </a:r>
            <a:r>
              <a:rPr sz="2800" spc="-5" dirty="0">
                <a:latin typeface="Calibri"/>
                <a:cs typeface="Calibri"/>
              </a:rPr>
              <a:t>+</a:t>
            </a:r>
            <a:r>
              <a:rPr sz="2800" spc="95" dirty="0">
                <a:latin typeface="Calibri"/>
                <a:cs typeface="Calibri"/>
              </a:rPr>
              <a:t> </a:t>
            </a:r>
            <a:r>
              <a:rPr sz="2800" spc="-10" dirty="0">
                <a:latin typeface="Calibri"/>
                <a:cs typeface="Calibri"/>
              </a:rPr>
              <a:t>FeSO</a:t>
            </a:r>
            <a:r>
              <a:rPr sz="2775" spc="-15" baseline="-21021" dirty="0">
                <a:latin typeface="Calibri"/>
                <a:cs typeface="Calibri"/>
              </a:rPr>
              <a:t>4</a:t>
            </a:r>
            <a:r>
              <a:rPr sz="2800" spc="-10" dirty="0">
                <a:latin typeface="Calibri"/>
                <a:cs typeface="Calibri"/>
              </a:rPr>
              <a:t>(aq)</a:t>
            </a:r>
            <a:endParaRPr sz="2800">
              <a:latin typeface="Calibri"/>
              <a:cs typeface="Calibri"/>
            </a:endParaRPr>
          </a:p>
          <a:p>
            <a:pPr>
              <a:lnSpc>
                <a:spcPct val="100000"/>
              </a:lnSpc>
              <a:spcBef>
                <a:spcPts val="25"/>
              </a:spcBef>
            </a:pPr>
            <a:endParaRPr sz="2900">
              <a:latin typeface="Times New Roman"/>
              <a:cs typeface="Times New Roman"/>
            </a:endParaRPr>
          </a:p>
          <a:p>
            <a:pPr marL="88900" algn="just">
              <a:lnSpc>
                <a:spcPct val="100000"/>
              </a:lnSpc>
            </a:pPr>
            <a:r>
              <a:rPr lang="en-US" sz="2800" spc="-15" dirty="0" smtClean="0">
                <a:latin typeface="Calibri"/>
                <a:cs typeface="Calibri"/>
              </a:rPr>
              <a:t>What we see….</a:t>
            </a:r>
            <a:endParaRPr sz="2800">
              <a:latin typeface="Calibri"/>
              <a:cs typeface="Calibri"/>
            </a:endParaRPr>
          </a:p>
          <a:p>
            <a:pPr>
              <a:lnSpc>
                <a:spcPct val="100000"/>
              </a:lnSpc>
              <a:spcBef>
                <a:spcPts val="25"/>
              </a:spcBef>
            </a:pPr>
            <a:endParaRPr sz="2900">
              <a:latin typeface="Times New Roman"/>
              <a:cs typeface="Times New Roman"/>
            </a:endParaRPr>
          </a:p>
          <a:p>
            <a:pPr marL="88900" marR="30480" algn="just">
              <a:lnSpc>
                <a:spcPct val="100000"/>
              </a:lnSpc>
            </a:pPr>
            <a:r>
              <a:rPr sz="2800" spc="-5" dirty="0">
                <a:latin typeface="Calibri"/>
                <a:cs typeface="Calibri"/>
              </a:rPr>
              <a:t>The </a:t>
            </a:r>
            <a:r>
              <a:rPr sz="2800" spc="-20" dirty="0">
                <a:latin typeface="Calibri"/>
                <a:cs typeface="Calibri"/>
              </a:rPr>
              <a:t>iron </a:t>
            </a:r>
            <a:r>
              <a:rPr sz="2800" spc="-10" dirty="0">
                <a:latin typeface="Calibri"/>
                <a:cs typeface="Calibri"/>
              </a:rPr>
              <a:t>nail </a:t>
            </a:r>
            <a:r>
              <a:rPr sz="2800" spc="-15" dirty="0">
                <a:latin typeface="Calibri"/>
                <a:cs typeface="Calibri"/>
              </a:rPr>
              <a:t>gets </a:t>
            </a:r>
            <a:r>
              <a:rPr sz="2800" spc="-20" dirty="0">
                <a:latin typeface="Calibri"/>
                <a:cs typeface="Calibri"/>
              </a:rPr>
              <a:t>coated </a:t>
            </a:r>
            <a:r>
              <a:rPr sz="2800" spc="-5" dirty="0">
                <a:latin typeface="Calibri"/>
                <a:cs typeface="Calibri"/>
              </a:rPr>
              <a:t>with a </a:t>
            </a:r>
            <a:r>
              <a:rPr sz="2800" spc="-10" dirty="0">
                <a:latin typeface="Calibri"/>
                <a:cs typeface="Calibri"/>
              </a:rPr>
              <a:t>reddish </a:t>
            </a:r>
            <a:r>
              <a:rPr sz="2800" spc="-15" dirty="0">
                <a:latin typeface="Calibri"/>
                <a:cs typeface="Calibri"/>
              </a:rPr>
              <a:t>brown</a:t>
            </a:r>
            <a:r>
              <a:rPr sz="2800" spc="600" dirty="0">
                <a:latin typeface="Calibri"/>
                <a:cs typeface="Calibri"/>
              </a:rPr>
              <a:t> </a:t>
            </a:r>
            <a:r>
              <a:rPr sz="2800" spc="-10" dirty="0">
                <a:latin typeface="Calibri"/>
                <a:cs typeface="Calibri"/>
              </a:rPr>
              <a:t>colour  copper </a:t>
            </a:r>
            <a:r>
              <a:rPr sz="2800" dirty="0">
                <a:latin typeface="Calibri"/>
                <a:cs typeface="Calibri"/>
              </a:rPr>
              <a:t>and </a:t>
            </a:r>
            <a:r>
              <a:rPr sz="2800" spc="-5" dirty="0">
                <a:latin typeface="Calibri"/>
                <a:cs typeface="Calibri"/>
              </a:rPr>
              <a:t>the blue </a:t>
            </a:r>
            <a:r>
              <a:rPr sz="2800" spc="-10" dirty="0">
                <a:latin typeface="Calibri"/>
                <a:cs typeface="Calibri"/>
              </a:rPr>
              <a:t>colour </a:t>
            </a:r>
            <a:r>
              <a:rPr sz="2800" spc="-5" dirty="0">
                <a:latin typeface="Calibri"/>
                <a:cs typeface="Calibri"/>
              </a:rPr>
              <a:t>of </a:t>
            </a:r>
            <a:r>
              <a:rPr sz="2800" spc="-10" dirty="0">
                <a:latin typeface="Calibri"/>
                <a:cs typeface="Calibri"/>
              </a:rPr>
              <a:t>copper </a:t>
            </a:r>
            <a:r>
              <a:rPr sz="2800" spc="-15" dirty="0">
                <a:latin typeface="Calibri"/>
                <a:cs typeface="Calibri"/>
              </a:rPr>
              <a:t>sulphate </a:t>
            </a:r>
            <a:r>
              <a:rPr sz="2800" spc="-10" dirty="0">
                <a:latin typeface="Calibri"/>
                <a:cs typeface="Calibri"/>
              </a:rPr>
              <a:t>solution  </a:t>
            </a:r>
            <a:r>
              <a:rPr sz="2800" spc="-15" dirty="0">
                <a:latin typeface="Calibri"/>
                <a:cs typeface="Calibri"/>
              </a:rPr>
              <a:t>fades</a:t>
            </a:r>
            <a:r>
              <a:rPr sz="2800" spc="10" dirty="0">
                <a:latin typeface="Calibri"/>
                <a:cs typeface="Calibri"/>
              </a:rPr>
              <a:t> </a:t>
            </a:r>
            <a:r>
              <a:rPr sz="2800" spc="-10" dirty="0">
                <a:latin typeface="Calibri"/>
                <a:cs typeface="Calibri"/>
              </a:rPr>
              <a:t>out</a:t>
            </a:r>
            <a:endParaRPr sz="2800">
              <a:latin typeface="Calibri"/>
              <a:cs typeface="Calibri"/>
            </a:endParaRPr>
          </a:p>
          <a:p>
            <a:pPr>
              <a:lnSpc>
                <a:spcPct val="100000"/>
              </a:lnSpc>
              <a:spcBef>
                <a:spcPts val="30"/>
              </a:spcBef>
            </a:pPr>
            <a:endParaRPr sz="2900">
              <a:latin typeface="Times New Roman"/>
              <a:cs typeface="Times New Roman"/>
            </a:endParaRPr>
          </a:p>
          <a:p>
            <a:pPr marL="88900" marR="31750" algn="just">
              <a:lnSpc>
                <a:spcPct val="100000"/>
              </a:lnSpc>
            </a:pPr>
            <a:r>
              <a:rPr sz="2800" spc="-5" dirty="0">
                <a:latin typeface="Calibri"/>
                <a:cs typeface="Calibri"/>
              </a:rPr>
              <a:t>In this </a:t>
            </a:r>
            <a:r>
              <a:rPr sz="2800" spc="-10" dirty="0">
                <a:latin typeface="Calibri"/>
                <a:cs typeface="Calibri"/>
              </a:rPr>
              <a:t>reaction </a:t>
            </a:r>
            <a:r>
              <a:rPr sz="2800" spc="-15" dirty="0">
                <a:latin typeface="Calibri"/>
                <a:cs typeface="Calibri"/>
              </a:rPr>
              <a:t>more reactive iron </a:t>
            </a:r>
            <a:r>
              <a:rPr sz="2800" spc="-10" dirty="0">
                <a:latin typeface="Calibri"/>
                <a:cs typeface="Calibri"/>
              </a:rPr>
              <a:t>has </a:t>
            </a:r>
            <a:r>
              <a:rPr sz="2800" spc="-5" dirty="0">
                <a:latin typeface="Calibri"/>
                <a:cs typeface="Calibri"/>
              </a:rPr>
              <a:t>displaced </a:t>
            </a:r>
            <a:r>
              <a:rPr sz="2800" spc="-10" dirty="0">
                <a:latin typeface="Calibri"/>
                <a:cs typeface="Calibri"/>
              </a:rPr>
              <a:t>copper  </a:t>
            </a:r>
            <a:r>
              <a:rPr sz="2800" spc="-5" dirty="0">
                <a:latin typeface="Calibri"/>
                <a:cs typeface="Calibri"/>
              </a:rPr>
              <a:t>which </a:t>
            </a:r>
            <a:r>
              <a:rPr sz="2800" spc="-10" dirty="0">
                <a:latin typeface="Calibri"/>
                <a:cs typeface="Calibri"/>
              </a:rPr>
              <a:t>is </a:t>
            </a:r>
            <a:r>
              <a:rPr sz="2800" spc="-5" dirty="0">
                <a:latin typeface="Calibri"/>
                <a:cs typeface="Calibri"/>
              </a:rPr>
              <a:t>less </a:t>
            </a:r>
            <a:r>
              <a:rPr sz="2800" spc="-15" dirty="0">
                <a:latin typeface="Calibri"/>
                <a:cs typeface="Calibri"/>
              </a:rPr>
              <a:t>reactive </a:t>
            </a:r>
            <a:r>
              <a:rPr sz="2800" spc="-20" dirty="0">
                <a:latin typeface="Calibri"/>
                <a:cs typeface="Calibri"/>
              </a:rPr>
              <a:t>from </a:t>
            </a:r>
            <a:r>
              <a:rPr sz="2800" spc="-5" dirty="0">
                <a:latin typeface="Calibri"/>
                <a:cs typeface="Calibri"/>
              </a:rPr>
              <a:t>the </a:t>
            </a:r>
            <a:r>
              <a:rPr sz="2800" spc="-10" dirty="0">
                <a:latin typeface="Calibri"/>
                <a:cs typeface="Calibri"/>
              </a:rPr>
              <a:t>copper </a:t>
            </a:r>
            <a:r>
              <a:rPr sz="2800" spc="-15" dirty="0">
                <a:latin typeface="Calibri"/>
                <a:cs typeface="Calibri"/>
              </a:rPr>
              <a:t>sulphate</a:t>
            </a:r>
            <a:r>
              <a:rPr sz="2800" spc="190" dirty="0">
                <a:latin typeface="Calibri"/>
                <a:cs typeface="Calibri"/>
              </a:rPr>
              <a:t> </a:t>
            </a:r>
            <a:r>
              <a:rPr sz="2800" spc="-10" dirty="0">
                <a:latin typeface="Calibri"/>
                <a:cs typeface="Calibri"/>
              </a:rPr>
              <a:t>solution</a:t>
            </a:r>
            <a:endParaRPr sz="2800">
              <a:latin typeface="Calibri"/>
              <a:cs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817" y="260604"/>
            <a:ext cx="8479074" cy="237445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6237" y="2846958"/>
            <a:ext cx="8550910" cy="3474669"/>
          </a:xfrm>
          <a:prstGeom prst="rect">
            <a:avLst/>
          </a:prstGeom>
        </p:spPr>
        <p:txBody>
          <a:bodyPr vert="horz" wrap="square" lIns="0" tIns="12065" rIns="0" bIns="0" rtlCol="0">
            <a:spAutoFit/>
          </a:bodyPr>
          <a:lstStyle/>
          <a:p>
            <a:pPr marL="88900" marR="68580" algn="just">
              <a:lnSpc>
                <a:spcPct val="100000"/>
              </a:lnSpc>
              <a:spcBef>
                <a:spcPts val="95"/>
              </a:spcBef>
            </a:pPr>
            <a:r>
              <a:rPr sz="2800" spc="-10" dirty="0">
                <a:latin typeface="Calibri"/>
                <a:cs typeface="Calibri"/>
              </a:rPr>
              <a:t>This reaction </a:t>
            </a:r>
            <a:r>
              <a:rPr sz="2800" dirty="0">
                <a:latin typeface="Calibri"/>
                <a:cs typeface="Calibri"/>
              </a:rPr>
              <a:t>is </a:t>
            </a:r>
            <a:r>
              <a:rPr sz="2800" spc="-5" dirty="0">
                <a:latin typeface="Calibri"/>
                <a:cs typeface="Calibri"/>
              </a:rPr>
              <a:t>known </a:t>
            </a:r>
            <a:r>
              <a:rPr sz="2800">
                <a:latin typeface="Calibri"/>
                <a:cs typeface="Calibri"/>
              </a:rPr>
              <a:t>as </a:t>
            </a:r>
            <a:r>
              <a:rPr lang="en-US" sz="2800" spc="-10" dirty="0" smtClean="0">
                <a:latin typeface="Calibri"/>
                <a:cs typeface="Calibri"/>
              </a:rPr>
              <a:t>D</a:t>
            </a:r>
            <a:r>
              <a:rPr sz="2800" spc="-10" smtClean="0">
                <a:latin typeface="Calibri"/>
                <a:cs typeface="Calibri"/>
              </a:rPr>
              <a:t>isplacement </a:t>
            </a:r>
            <a:r>
              <a:rPr lang="en-US" sz="2800" spc="-10" dirty="0" smtClean="0">
                <a:latin typeface="Calibri"/>
                <a:cs typeface="Calibri"/>
              </a:rPr>
              <a:t>R</a:t>
            </a:r>
            <a:r>
              <a:rPr sz="2800" spc="-10" smtClean="0">
                <a:latin typeface="Calibri"/>
                <a:cs typeface="Calibri"/>
              </a:rPr>
              <a:t>eaction</a:t>
            </a:r>
            <a:r>
              <a:rPr sz="2800" spc="-10" dirty="0">
                <a:latin typeface="Calibri"/>
                <a:cs typeface="Calibri"/>
              </a:rPr>
              <a:t>. </a:t>
            </a:r>
            <a:r>
              <a:rPr sz="2800" spc="-5" dirty="0">
                <a:latin typeface="Calibri"/>
                <a:cs typeface="Calibri"/>
              </a:rPr>
              <a:t>The  </a:t>
            </a:r>
            <a:r>
              <a:rPr sz="2800" spc="-20" dirty="0">
                <a:latin typeface="Calibri"/>
                <a:cs typeface="Calibri"/>
              </a:rPr>
              <a:t>brown </a:t>
            </a:r>
            <a:r>
              <a:rPr sz="2800" spc="-10" dirty="0">
                <a:latin typeface="Calibri"/>
                <a:cs typeface="Calibri"/>
              </a:rPr>
              <a:t>coating </a:t>
            </a:r>
            <a:r>
              <a:rPr sz="2800" spc="-5" dirty="0">
                <a:latin typeface="Calibri"/>
                <a:cs typeface="Calibri"/>
              </a:rPr>
              <a:t>on the </a:t>
            </a:r>
            <a:r>
              <a:rPr sz="2800" spc="-15" dirty="0">
                <a:latin typeface="Calibri"/>
                <a:cs typeface="Calibri"/>
              </a:rPr>
              <a:t>iron</a:t>
            </a:r>
            <a:r>
              <a:rPr sz="2800" spc="600" dirty="0">
                <a:latin typeface="Calibri"/>
                <a:cs typeface="Calibri"/>
              </a:rPr>
              <a:t> </a:t>
            </a:r>
            <a:r>
              <a:rPr sz="2800" spc="-10" dirty="0">
                <a:latin typeface="Calibri"/>
                <a:cs typeface="Calibri"/>
              </a:rPr>
              <a:t>nail shows that copper </a:t>
            </a:r>
            <a:r>
              <a:rPr sz="2800" dirty="0">
                <a:latin typeface="Calibri"/>
                <a:cs typeface="Calibri"/>
              </a:rPr>
              <a:t>is  </a:t>
            </a:r>
            <a:r>
              <a:rPr sz="2800" spc="-10" dirty="0">
                <a:latin typeface="Calibri"/>
                <a:cs typeface="Calibri"/>
              </a:rPr>
              <a:t>deposited </a:t>
            </a:r>
            <a:r>
              <a:rPr sz="2800" spc="-5" dirty="0">
                <a:latin typeface="Calibri"/>
                <a:cs typeface="Calibri"/>
              </a:rPr>
              <a:t>on the </a:t>
            </a:r>
            <a:r>
              <a:rPr sz="2800" spc="-20" dirty="0">
                <a:latin typeface="Calibri"/>
                <a:cs typeface="Calibri"/>
              </a:rPr>
              <a:t>iron </a:t>
            </a:r>
            <a:r>
              <a:rPr sz="2800" spc="-10" dirty="0">
                <a:latin typeface="Calibri"/>
                <a:cs typeface="Calibri"/>
              </a:rPr>
              <a:t>nail </a:t>
            </a:r>
            <a:r>
              <a:rPr sz="2800" spc="-15" dirty="0">
                <a:latin typeface="Calibri"/>
                <a:cs typeface="Calibri"/>
              </a:rPr>
              <a:t>by </a:t>
            </a:r>
            <a:r>
              <a:rPr sz="2800" spc="-10" dirty="0">
                <a:latin typeface="Calibri"/>
                <a:cs typeface="Calibri"/>
              </a:rPr>
              <a:t>displacing</a:t>
            </a:r>
            <a:r>
              <a:rPr sz="2800" spc="160" dirty="0">
                <a:latin typeface="Calibri"/>
                <a:cs typeface="Calibri"/>
              </a:rPr>
              <a:t> </a:t>
            </a:r>
            <a:r>
              <a:rPr sz="2800" spc="-20" dirty="0">
                <a:latin typeface="Calibri"/>
                <a:cs typeface="Calibri"/>
              </a:rPr>
              <a:t>iron</a:t>
            </a:r>
            <a:endParaRPr sz="2800">
              <a:latin typeface="Calibri"/>
              <a:cs typeface="Calibri"/>
            </a:endParaRPr>
          </a:p>
          <a:p>
            <a:pPr>
              <a:lnSpc>
                <a:spcPct val="100000"/>
              </a:lnSpc>
              <a:spcBef>
                <a:spcPts val="25"/>
              </a:spcBef>
            </a:pPr>
            <a:endParaRPr sz="2900">
              <a:latin typeface="Times New Roman"/>
              <a:cs typeface="Times New Roman"/>
            </a:endParaRPr>
          </a:p>
          <a:p>
            <a:pPr marL="88900" marR="68580" algn="just">
              <a:lnSpc>
                <a:spcPct val="100000"/>
              </a:lnSpc>
            </a:pPr>
            <a:r>
              <a:rPr sz="2800" spc="-10" dirty="0">
                <a:latin typeface="Calibri"/>
                <a:cs typeface="Calibri"/>
              </a:rPr>
              <a:t>The greenish colour </a:t>
            </a:r>
            <a:r>
              <a:rPr sz="2800" spc="-5" dirty="0">
                <a:latin typeface="Calibri"/>
                <a:cs typeface="Calibri"/>
              </a:rPr>
              <a:t>of the solution </a:t>
            </a:r>
            <a:r>
              <a:rPr sz="2800" dirty="0">
                <a:latin typeface="Calibri"/>
                <a:cs typeface="Calibri"/>
              </a:rPr>
              <a:t>in </a:t>
            </a:r>
            <a:r>
              <a:rPr sz="2800" spc="-5" dirty="0">
                <a:latin typeface="Calibri"/>
                <a:cs typeface="Calibri"/>
              </a:rPr>
              <a:t>the </a:t>
            </a:r>
            <a:r>
              <a:rPr sz="2800" spc="-20" dirty="0">
                <a:latin typeface="Calibri"/>
                <a:cs typeface="Calibri"/>
              </a:rPr>
              <a:t>test </a:t>
            </a:r>
            <a:r>
              <a:rPr sz="2800" spc="-5" dirty="0">
                <a:latin typeface="Calibri"/>
                <a:cs typeface="Calibri"/>
              </a:rPr>
              <a:t>tube </a:t>
            </a:r>
            <a:r>
              <a:rPr sz="2800" spc="-10" dirty="0">
                <a:latin typeface="Calibri"/>
                <a:cs typeface="Calibri"/>
              </a:rPr>
              <a:t>shows  that Fe</a:t>
            </a:r>
            <a:r>
              <a:rPr sz="2775" spc="-15" baseline="25525" dirty="0">
                <a:latin typeface="Calibri"/>
                <a:cs typeface="Calibri"/>
              </a:rPr>
              <a:t>2+ </a:t>
            </a:r>
            <a:r>
              <a:rPr sz="2800" spc="-10" dirty="0">
                <a:latin typeface="Calibri"/>
                <a:cs typeface="Calibri"/>
              </a:rPr>
              <a:t>ions </a:t>
            </a:r>
            <a:r>
              <a:rPr sz="2800" spc="-20" dirty="0">
                <a:latin typeface="Calibri"/>
                <a:cs typeface="Calibri"/>
              </a:rPr>
              <a:t>are </a:t>
            </a:r>
            <a:r>
              <a:rPr sz="2800" spc="-15" dirty="0">
                <a:latin typeface="Calibri"/>
                <a:cs typeface="Calibri"/>
              </a:rPr>
              <a:t>present </a:t>
            </a:r>
            <a:r>
              <a:rPr sz="2800" spc="-10" dirty="0">
                <a:latin typeface="Calibri"/>
                <a:cs typeface="Calibri"/>
              </a:rPr>
              <a:t>in </a:t>
            </a:r>
            <a:r>
              <a:rPr sz="2800" spc="-5" dirty="0">
                <a:latin typeface="Calibri"/>
                <a:cs typeface="Calibri"/>
              </a:rPr>
              <a:t>the solution. This </a:t>
            </a:r>
            <a:r>
              <a:rPr sz="2800" spc="-10" dirty="0">
                <a:latin typeface="Calibri"/>
                <a:cs typeface="Calibri"/>
              </a:rPr>
              <a:t>shows that  </a:t>
            </a:r>
            <a:r>
              <a:rPr sz="2800" spc="-20" dirty="0">
                <a:latin typeface="Calibri"/>
                <a:cs typeface="Calibri"/>
              </a:rPr>
              <a:t>iron </a:t>
            </a:r>
            <a:r>
              <a:rPr sz="2800" dirty="0">
                <a:latin typeface="Calibri"/>
                <a:cs typeface="Calibri"/>
              </a:rPr>
              <a:t>is </a:t>
            </a:r>
            <a:r>
              <a:rPr sz="2800" spc="-15" dirty="0">
                <a:latin typeface="Calibri"/>
                <a:cs typeface="Calibri"/>
              </a:rPr>
              <a:t>more</a:t>
            </a:r>
            <a:r>
              <a:rPr sz="2800" spc="600" dirty="0">
                <a:latin typeface="Calibri"/>
                <a:cs typeface="Calibri"/>
              </a:rPr>
              <a:t> </a:t>
            </a:r>
            <a:r>
              <a:rPr sz="2800" spc="-15" dirty="0">
                <a:latin typeface="Calibri"/>
                <a:cs typeface="Calibri"/>
              </a:rPr>
              <a:t>reactive  </a:t>
            </a:r>
            <a:r>
              <a:rPr sz="2800" spc="-5" dirty="0">
                <a:latin typeface="Calibri"/>
                <a:cs typeface="Calibri"/>
              </a:rPr>
              <a:t>than </a:t>
            </a:r>
            <a:r>
              <a:rPr sz="2800" spc="-40" dirty="0">
                <a:latin typeface="Calibri"/>
                <a:cs typeface="Calibri"/>
              </a:rPr>
              <a:t>copper,  </a:t>
            </a:r>
            <a:r>
              <a:rPr sz="2800" spc="-5">
                <a:latin typeface="Calibri"/>
                <a:cs typeface="Calibri"/>
              </a:rPr>
              <a:t>as </a:t>
            </a:r>
            <a:r>
              <a:rPr lang="en-US" sz="2800" spc="-5" dirty="0" smtClean="0">
                <a:latin typeface="Calibri"/>
                <a:cs typeface="Calibri"/>
              </a:rPr>
              <a:t>Iron (</a:t>
            </a:r>
            <a:r>
              <a:rPr sz="2800" spc="-10" smtClean="0">
                <a:latin typeface="Calibri"/>
                <a:cs typeface="Calibri"/>
              </a:rPr>
              <a:t>Fe</a:t>
            </a:r>
            <a:r>
              <a:rPr lang="en-US" sz="2800" spc="-10" dirty="0" smtClean="0">
                <a:latin typeface="Calibri"/>
                <a:cs typeface="Calibri"/>
              </a:rPr>
              <a:t>)</a:t>
            </a:r>
            <a:r>
              <a:rPr sz="2800" spc="-5" smtClean="0">
                <a:latin typeface="Calibri"/>
                <a:cs typeface="Calibri"/>
              </a:rPr>
              <a:t> </a:t>
            </a:r>
            <a:r>
              <a:rPr sz="2800" spc="-25" dirty="0">
                <a:latin typeface="Calibri"/>
                <a:cs typeface="Calibri"/>
              </a:rPr>
              <a:t>have  </a:t>
            </a:r>
            <a:r>
              <a:rPr sz="2800" spc="-10">
                <a:latin typeface="Calibri"/>
                <a:cs typeface="Calibri"/>
              </a:rPr>
              <a:t>displaced </a:t>
            </a:r>
            <a:r>
              <a:rPr lang="en-US" sz="2800" spc="-10" dirty="0" smtClean="0">
                <a:latin typeface="Calibri"/>
                <a:cs typeface="Calibri"/>
              </a:rPr>
              <a:t>Copper (</a:t>
            </a:r>
            <a:r>
              <a:rPr sz="2800" smtClean="0">
                <a:latin typeface="Calibri"/>
                <a:cs typeface="Calibri"/>
              </a:rPr>
              <a:t>Cu</a:t>
            </a:r>
            <a:r>
              <a:rPr lang="en-US" sz="2775" baseline="25525" dirty="0" smtClean="0">
                <a:latin typeface="Calibri"/>
                <a:cs typeface="Calibri"/>
              </a:rPr>
              <a:t> </a:t>
            </a:r>
            <a:r>
              <a:rPr lang="en-US" sz="2775" dirty="0" smtClean="0">
                <a:latin typeface="Calibri"/>
                <a:cs typeface="Calibri"/>
              </a:rPr>
              <a:t>)</a:t>
            </a:r>
            <a:r>
              <a:rPr sz="2775" baseline="25525" smtClean="0">
                <a:latin typeface="Calibri"/>
                <a:cs typeface="Calibri"/>
              </a:rPr>
              <a:t> </a:t>
            </a:r>
            <a:r>
              <a:rPr sz="2800" spc="-5" dirty="0">
                <a:latin typeface="Calibri"/>
                <a:cs typeface="Calibri"/>
              </a:rPr>
              <a:t>ions </a:t>
            </a:r>
            <a:r>
              <a:rPr sz="2800" spc="-20" dirty="0">
                <a:latin typeface="Calibri"/>
                <a:cs typeface="Calibri"/>
              </a:rPr>
              <a:t>from </a:t>
            </a:r>
            <a:r>
              <a:rPr sz="2800" spc="-10" dirty="0">
                <a:latin typeface="Calibri"/>
                <a:cs typeface="Calibri"/>
              </a:rPr>
              <a:t>copper </a:t>
            </a:r>
            <a:r>
              <a:rPr sz="2800" spc="-15" dirty="0">
                <a:latin typeface="Calibri"/>
                <a:cs typeface="Calibri"/>
              </a:rPr>
              <a:t>sulphate</a:t>
            </a:r>
            <a:r>
              <a:rPr sz="2800" spc="-45" dirty="0">
                <a:latin typeface="Calibri"/>
                <a:cs typeface="Calibri"/>
              </a:rPr>
              <a:t> </a:t>
            </a:r>
            <a:r>
              <a:rPr sz="2800" spc="-5" dirty="0">
                <a:latin typeface="Calibri"/>
                <a:cs typeface="Calibri"/>
              </a:rPr>
              <a:t>solution</a:t>
            </a:r>
            <a:endParaRPr sz="2800">
              <a:latin typeface="Calibri"/>
              <a:cs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28600" y="1066800"/>
            <a:ext cx="5791200" cy="5486400"/>
          </a:xfrm>
          <a:ln>
            <a:solidFill>
              <a:srgbClr val="000000"/>
            </a:solidFill>
          </a:ln>
        </p:spPr>
        <p:txBody>
          <a:bodyPr>
            <a:normAutofit fontScale="85000" lnSpcReduction="20000"/>
          </a:bodyPr>
          <a:lstStyle/>
          <a:p>
            <a:pPr eaLnBrk="1" hangingPunct="1">
              <a:buFont typeface="Wingdings" pitchFamily="2" charset="2"/>
              <a:buNone/>
              <a:defRPr/>
            </a:pPr>
            <a:r>
              <a:rPr lang="en-US" dirty="0" smtClean="0"/>
              <a:t>  </a:t>
            </a:r>
            <a:r>
              <a:rPr lang="en-US" sz="2400" b="1" i="1" dirty="0" smtClean="0">
                <a:latin typeface="Rockwell" pitchFamily="18" charset="0"/>
              </a:rPr>
              <a:t>Metals have been an integral part of our daily life since ancient times</a:t>
            </a:r>
            <a:r>
              <a:rPr lang="en-US" sz="2400" b="1" i="1" dirty="0" smtClean="0">
                <a:latin typeface="Rockwell" pitchFamily="18" charset="0"/>
              </a:rPr>
              <a:t>. They </a:t>
            </a:r>
            <a:r>
              <a:rPr lang="en-US" sz="2400" b="1" i="1" dirty="0" smtClean="0">
                <a:latin typeface="Rockwell" pitchFamily="18" charset="0"/>
              </a:rPr>
              <a:t>have played an important part in the development of various </a:t>
            </a:r>
            <a:r>
              <a:rPr lang="en-US" sz="2400" b="1" i="1" dirty="0" err="1" smtClean="0">
                <a:latin typeface="Rockwell" pitchFamily="18" charset="0"/>
              </a:rPr>
              <a:t>civilisations</a:t>
            </a:r>
            <a:r>
              <a:rPr lang="en-US" sz="2400" b="1" i="1" dirty="0" smtClean="0">
                <a:latin typeface="Rockwell" pitchFamily="18" charset="0"/>
              </a:rPr>
              <a:t>.</a:t>
            </a:r>
          </a:p>
          <a:p>
            <a:pPr>
              <a:defRPr/>
            </a:pPr>
            <a:r>
              <a:rPr lang="en-US" sz="2400" b="1" i="1" dirty="0" smtClean="0">
                <a:latin typeface="Rockwell" pitchFamily="18" charset="0"/>
              </a:rPr>
              <a:t>Iron </a:t>
            </a:r>
            <a:r>
              <a:rPr lang="en-US" sz="2400" b="1" i="1" dirty="0" smtClean="0">
                <a:latin typeface="Rockwell" pitchFamily="18" charset="0"/>
              </a:rPr>
              <a:t>is the most widely used metal</a:t>
            </a:r>
            <a:r>
              <a:rPr lang="en-US" sz="2400" b="1" i="1" dirty="0" smtClean="0">
                <a:latin typeface="Rockwell" pitchFamily="18" charset="0"/>
              </a:rPr>
              <a:t>. It </a:t>
            </a:r>
            <a:r>
              <a:rPr lang="en-US" sz="2400" b="1" i="1" dirty="0" smtClean="0">
                <a:latin typeface="Rockwell" pitchFamily="18" charset="0"/>
              </a:rPr>
              <a:t>is used for making cooking vessels</a:t>
            </a:r>
            <a:r>
              <a:rPr lang="en-US" sz="2400" b="1" i="1" dirty="0" smtClean="0">
                <a:latin typeface="Rockwell" pitchFamily="18" charset="0"/>
              </a:rPr>
              <a:t>, water boilers, </a:t>
            </a:r>
            <a:r>
              <a:rPr lang="en-US" sz="2400" b="1" i="1" dirty="0" err="1" smtClean="0">
                <a:latin typeface="Rockwell" pitchFamily="18" charset="0"/>
              </a:rPr>
              <a:t>builing</a:t>
            </a:r>
            <a:r>
              <a:rPr lang="en-US" sz="2400" b="1" i="1" dirty="0" smtClean="0">
                <a:latin typeface="Rockwell" pitchFamily="18" charset="0"/>
              </a:rPr>
              <a:t> bridges, railways etc.</a:t>
            </a:r>
          </a:p>
          <a:p>
            <a:pPr>
              <a:defRPr/>
            </a:pPr>
            <a:r>
              <a:rPr lang="en-US" sz="2400" b="1" i="1" dirty="0" err="1" smtClean="0">
                <a:latin typeface="Rockwell" pitchFamily="18" charset="0"/>
              </a:rPr>
              <a:t>Aluminium</a:t>
            </a:r>
            <a:r>
              <a:rPr lang="en-US" sz="2400" b="1" i="1" dirty="0" smtClean="0">
                <a:latin typeface="Rockwell" pitchFamily="18" charset="0"/>
              </a:rPr>
              <a:t> </a:t>
            </a:r>
            <a:r>
              <a:rPr lang="en-US" sz="2400" b="1" i="1" dirty="0" smtClean="0">
                <a:latin typeface="Rockwell" pitchFamily="18" charset="0"/>
              </a:rPr>
              <a:t>being a very light </a:t>
            </a:r>
            <a:r>
              <a:rPr lang="en-US" sz="2400" b="1" i="1" dirty="0" smtClean="0">
                <a:latin typeface="Rockwell" pitchFamily="18" charset="0"/>
              </a:rPr>
              <a:t>metal. It </a:t>
            </a:r>
            <a:r>
              <a:rPr lang="en-US" sz="2400" b="1" i="1" dirty="0" smtClean="0">
                <a:latin typeface="Rockwell" pitchFamily="18" charset="0"/>
              </a:rPr>
              <a:t>used for making aircraft bodies </a:t>
            </a:r>
            <a:r>
              <a:rPr lang="en-US" sz="2400" b="1" i="1" dirty="0" smtClean="0">
                <a:latin typeface="Rockwell" pitchFamily="18" charset="0"/>
              </a:rPr>
              <a:t>, used to make </a:t>
            </a:r>
            <a:r>
              <a:rPr lang="en-US" sz="2400" b="1" i="1" dirty="0" err="1" smtClean="0">
                <a:latin typeface="Rockwell" pitchFamily="18" charset="0"/>
              </a:rPr>
              <a:t>aluminium</a:t>
            </a:r>
            <a:r>
              <a:rPr lang="en-US" sz="2400" b="1" i="1" dirty="0" smtClean="0">
                <a:latin typeface="Rockwell" pitchFamily="18" charset="0"/>
              </a:rPr>
              <a:t> foils.</a:t>
            </a:r>
          </a:p>
          <a:p>
            <a:pPr>
              <a:defRPr/>
            </a:pPr>
            <a:r>
              <a:rPr lang="en-US" sz="2400" b="1" i="1" dirty="0" smtClean="0">
                <a:latin typeface="Rockwell" pitchFamily="18" charset="0"/>
              </a:rPr>
              <a:t>Copper is used to make electric conduction wires</a:t>
            </a:r>
          </a:p>
          <a:p>
            <a:pPr>
              <a:defRPr/>
            </a:pPr>
            <a:r>
              <a:rPr lang="en-US" sz="2400" b="1" i="1" dirty="0" smtClean="0">
                <a:latin typeface="Rockwell" pitchFamily="18" charset="0"/>
              </a:rPr>
              <a:t>Mercury is used in Thermometers</a:t>
            </a:r>
          </a:p>
          <a:p>
            <a:pPr>
              <a:defRPr/>
            </a:pPr>
            <a:r>
              <a:rPr lang="en-US" sz="2400" b="1" i="1" dirty="0" smtClean="0">
                <a:latin typeface="Rockwell" pitchFamily="18" charset="0"/>
              </a:rPr>
              <a:t>Tungsten is used to make filament in electric bulbs</a:t>
            </a:r>
          </a:p>
          <a:p>
            <a:pPr>
              <a:defRPr/>
            </a:pPr>
            <a:r>
              <a:rPr lang="en-US" sz="2400" b="1" i="1" dirty="0" smtClean="0">
                <a:latin typeface="Rockwell" pitchFamily="18" charset="0"/>
              </a:rPr>
              <a:t>Silver </a:t>
            </a:r>
            <a:r>
              <a:rPr lang="en-US" sz="2400" b="1" i="1" dirty="0" smtClean="0">
                <a:latin typeface="Rockwell" pitchFamily="18" charset="0"/>
              </a:rPr>
              <a:t>is used for making </a:t>
            </a:r>
            <a:r>
              <a:rPr lang="en-US" sz="2400" b="1" i="1" dirty="0" err="1" smtClean="0">
                <a:latin typeface="Rockwell" pitchFamily="18" charset="0"/>
              </a:rPr>
              <a:t>jewellery</a:t>
            </a:r>
            <a:r>
              <a:rPr lang="en-US" sz="2400" b="1" i="1" dirty="0" smtClean="0">
                <a:latin typeface="Rockwell" pitchFamily="18" charset="0"/>
              </a:rPr>
              <a:t>, decoration </a:t>
            </a:r>
            <a:r>
              <a:rPr lang="en-US" sz="2400" b="1" i="1" dirty="0" smtClean="0">
                <a:latin typeface="Rockwell" pitchFamily="18" charset="0"/>
              </a:rPr>
              <a:t>pieces</a:t>
            </a:r>
            <a:r>
              <a:rPr lang="en-US" sz="2400" b="1" i="1" dirty="0" smtClean="0">
                <a:latin typeface="Rockwell" pitchFamily="18" charset="0"/>
              </a:rPr>
              <a:t>, tableware </a:t>
            </a:r>
            <a:r>
              <a:rPr lang="en-US" sz="2400" b="1" i="1" dirty="0" smtClean="0">
                <a:latin typeface="Rockwell" pitchFamily="18" charset="0"/>
              </a:rPr>
              <a:t>etc</a:t>
            </a:r>
            <a:r>
              <a:rPr lang="en-US" sz="2400" b="1" i="1" dirty="0" smtClean="0">
                <a:latin typeface="Rockwell" pitchFamily="18" charset="0"/>
              </a:rPr>
              <a:t>.</a:t>
            </a:r>
          </a:p>
          <a:p>
            <a:pPr>
              <a:defRPr/>
            </a:pPr>
            <a:r>
              <a:rPr lang="en-US" sz="2400" b="1" i="1" dirty="0" smtClean="0">
                <a:latin typeface="Rockwell" pitchFamily="18" charset="0"/>
              </a:rPr>
              <a:t>Gold </a:t>
            </a:r>
            <a:r>
              <a:rPr lang="en-US" sz="2400" b="1" i="1" dirty="0" smtClean="0">
                <a:latin typeface="Rockwell" pitchFamily="18" charset="0"/>
              </a:rPr>
              <a:t>and silver wires are used for high electrical contacts in computers.</a:t>
            </a:r>
            <a:endParaRPr lang="en-US" dirty="0" smtClean="0"/>
          </a:p>
        </p:txBody>
      </p:sp>
      <p:graphicFrame>
        <p:nvGraphicFramePr>
          <p:cNvPr id="5" name="Diagram 4"/>
          <p:cNvGraphicFramePr/>
          <p:nvPr/>
        </p:nvGraphicFramePr>
        <p:xfrm>
          <a:off x="457200" y="152400"/>
          <a:ext cx="83058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7" descr="ANd9GcRThN_KWl4A7SU_uOrAQyVauIHKBhWk4U-OV9ksIqCJi4I-phM&amp;t=1&amp;usg=__375dgZ15UMnsTzxAjJBQ4yIvhMg="/>
          <p:cNvPicPr>
            <a:picLocks noChangeAspect="1" noChangeArrowheads="1"/>
          </p:cNvPicPr>
          <p:nvPr/>
        </p:nvPicPr>
        <p:blipFill>
          <a:blip r:embed="rId6"/>
          <a:srcRect/>
          <a:stretch>
            <a:fillRect/>
          </a:stretch>
        </p:blipFill>
        <p:spPr bwMode="auto">
          <a:xfrm>
            <a:off x="6172200" y="2362200"/>
            <a:ext cx="2743200" cy="27432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N K Sinha\Desktop\download.jpg"/>
          <p:cNvPicPr>
            <a:picLocks noChangeAspect="1" noChangeArrowheads="1"/>
          </p:cNvPicPr>
          <p:nvPr/>
        </p:nvPicPr>
        <p:blipFill>
          <a:blip r:embed="rId2"/>
          <a:srcRect/>
          <a:stretch>
            <a:fillRect/>
          </a:stretch>
        </p:blipFill>
        <p:spPr bwMode="auto">
          <a:xfrm>
            <a:off x="-685800" y="304800"/>
            <a:ext cx="10515600" cy="5867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219200"/>
            <a:ext cx="8305800" cy="5334000"/>
          </a:xfrm>
          <a:ln>
            <a:solidFill>
              <a:srgbClr val="000000"/>
            </a:solidFill>
          </a:ln>
        </p:spPr>
        <p:txBody>
          <a:bodyPr>
            <a:normAutofit fontScale="92500"/>
          </a:bodyPr>
          <a:lstStyle/>
          <a:p>
            <a:pPr eaLnBrk="1" hangingPunct="1">
              <a:buFont typeface="Wingdings" pitchFamily="2" charset="2"/>
              <a:buNone/>
              <a:defRPr/>
            </a:pPr>
            <a:r>
              <a:rPr lang="en-US" sz="2400" b="1" i="1" dirty="0" smtClean="0">
                <a:latin typeface="Rockwell" pitchFamily="18" charset="0"/>
              </a:rPr>
              <a:t>  Non metals too are very important and Some of common uses of non metals are-</a:t>
            </a:r>
          </a:p>
          <a:p>
            <a:pPr eaLnBrk="1" hangingPunct="1">
              <a:buFont typeface="Wingdings" pitchFamily="2" charset="2"/>
              <a:buNone/>
              <a:defRPr/>
            </a:pPr>
            <a:r>
              <a:rPr lang="en-US" sz="2400" b="1" i="1" dirty="0" smtClean="0">
                <a:latin typeface="Rockwell" pitchFamily="18" charset="0"/>
              </a:rPr>
              <a:t>1</a:t>
            </a:r>
            <a:r>
              <a:rPr lang="en-US" sz="2400" b="1" i="1" dirty="0" smtClean="0">
                <a:latin typeface="Rockwell" pitchFamily="18" charset="0"/>
              </a:rPr>
              <a:t>.)Iodine is used as </a:t>
            </a:r>
            <a:r>
              <a:rPr lang="en-US" sz="2400" b="1" i="1" dirty="0" smtClean="0">
                <a:latin typeface="Rockwell" pitchFamily="18" charset="0"/>
              </a:rPr>
              <a:t>antiseptic. So it is used on wounds as red medicine - ‘ Tincture Iodine’ by dissolving in alcohol</a:t>
            </a:r>
            <a:endParaRPr lang="en-US" sz="2400" b="1" i="1" dirty="0" smtClean="0">
              <a:latin typeface="Rockwell" pitchFamily="18" charset="0"/>
            </a:endParaRPr>
          </a:p>
          <a:p>
            <a:pPr eaLnBrk="1" hangingPunct="1">
              <a:buFont typeface="Wingdings" pitchFamily="2" charset="2"/>
              <a:buNone/>
              <a:defRPr/>
            </a:pPr>
            <a:r>
              <a:rPr lang="en-US" sz="2400" b="1" i="1" dirty="0" smtClean="0">
                <a:latin typeface="Rockwell" pitchFamily="18" charset="0"/>
              </a:rPr>
              <a:t>2.)Oxygen is essential for all </a:t>
            </a:r>
            <a:r>
              <a:rPr lang="en-US" sz="2400" b="1" i="1" dirty="0" smtClean="0">
                <a:latin typeface="Rockwell" pitchFamily="18" charset="0"/>
              </a:rPr>
              <a:t>living beings for breathing.</a:t>
            </a:r>
            <a:endParaRPr lang="en-US" sz="2400" b="1" i="1" dirty="0" smtClean="0">
              <a:latin typeface="Rockwell" pitchFamily="18" charset="0"/>
            </a:endParaRPr>
          </a:p>
          <a:p>
            <a:pPr eaLnBrk="1" hangingPunct="1">
              <a:buFont typeface="Wingdings" pitchFamily="2" charset="2"/>
              <a:buNone/>
              <a:defRPr/>
            </a:pPr>
            <a:r>
              <a:rPr lang="en-US" sz="2400" b="1" i="1" dirty="0" smtClean="0">
                <a:latin typeface="Rockwell" pitchFamily="18" charset="0"/>
              </a:rPr>
              <a:t>3.)</a:t>
            </a:r>
            <a:r>
              <a:rPr lang="en-US" sz="2400" b="1" i="1" dirty="0" err="1" smtClean="0">
                <a:latin typeface="Rockwell" pitchFamily="18" charset="0"/>
              </a:rPr>
              <a:t>Sulphur</a:t>
            </a:r>
            <a:r>
              <a:rPr lang="en-US" sz="2400" b="1" i="1" dirty="0" smtClean="0">
                <a:latin typeface="Rockwell" pitchFamily="18" charset="0"/>
              </a:rPr>
              <a:t> is used </a:t>
            </a:r>
            <a:r>
              <a:rPr lang="en-US" sz="2400" b="1" i="1" dirty="0" smtClean="0">
                <a:latin typeface="Rockwell" pitchFamily="18" charset="0"/>
              </a:rPr>
              <a:t>in </a:t>
            </a:r>
            <a:r>
              <a:rPr lang="en-US" sz="2400" b="1" i="1" dirty="0" err="1" smtClean="0">
                <a:latin typeface="Rockwell" pitchFamily="18" charset="0"/>
              </a:rPr>
              <a:t>tyre</a:t>
            </a:r>
            <a:r>
              <a:rPr lang="en-US" sz="2400" b="1" i="1" dirty="0" smtClean="0">
                <a:latin typeface="Rockwell" pitchFamily="18" charset="0"/>
              </a:rPr>
              <a:t> industry in </a:t>
            </a:r>
            <a:r>
              <a:rPr lang="en-US" sz="2400" b="1" i="1" dirty="0" err="1" smtClean="0">
                <a:latin typeface="Rockwell" pitchFamily="18" charset="0"/>
              </a:rPr>
              <a:t>vulcanisation</a:t>
            </a:r>
            <a:r>
              <a:rPr lang="en-US" sz="2400" b="1" i="1" dirty="0" smtClean="0">
                <a:latin typeface="Rockwell" pitchFamily="18" charset="0"/>
              </a:rPr>
              <a:t> of rubber. It is also used in several skin ointments. </a:t>
            </a:r>
            <a:endParaRPr lang="en-US" sz="2400" b="1" i="1" dirty="0" smtClean="0">
              <a:latin typeface="Rockwell" pitchFamily="18" charset="0"/>
            </a:endParaRPr>
          </a:p>
          <a:p>
            <a:pPr eaLnBrk="1" hangingPunct="1">
              <a:buFont typeface="Wingdings" pitchFamily="2" charset="2"/>
              <a:buNone/>
              <a:defRPr/>
            </a:pPr>
            <a:r>
              <a:rPr lang="en-US" sz="2400" b="1" i="1" dirty="0" smtClean="0">
                <a:latin typeface="Rockwell" pitchFamily="18" charset="0"/>
              </a:rPr>
              <a:t>4.)Phosphorous is used in match box industry and fertilizers</a:t>
            </a:r>
            <a:r>
              <a:rPr lang="en-US" sz="2400" b="1" i="1" dirty="0" smtClean="0">
                <a:latin typeface="Rockwell" pitchFamily="18" charset="0"/>
              </a:rPr>
              <a:t>.</a:t>
            </a:r>
          </a:p>
          <a:p>
            <a:pPr eaLnBrk="1" hangingPunct="1">
              <a:buFont typeface="Wingdings" pitchFamily="2" charset="2"/>
              <a:buNone/>
              <a:defRPr/>
            </a:pPr>
            <a:r>
              <a:rPr lang="en-US" sz="2400" b="1" i="1" dirty="0" smtClean="0">
                <a:latin typeface="Rockwell" pitchFamily="18" charset="0"/>
              </a:rPr>
              <a:t>5) Chlorine gas kills germs so it is used in water purification systems, cleaning of swimming pools.</a:t>
            </a:r>
          </a:p>
          <a:p>
            <a:pPr eaLnBrk="1" hangingPunct="1">
              <a:buFont typeface="Wingdings" pitchFamily="2" charset="2"/>
              <a:buNone/>
              <a:defRPr/>
            </a:pPr>
            <a:r>
              <a:rPr lang="en-US" sz="2400" b="1" i="1" dirty="0" smtClean="0">
                <a:latin typeface="Rockwell" pitchFamily="18" charset="0"/>
              </a:rPr>
              <a:t>6) Nitrogen gas is </a:t>
            </a:r>
            <a:r>
              <a:rPr lang="en-US" sz="2400" b="1" i="1" dirty="0" err="1" smtClean="0">
                <a:latin typeface="Rockwell" pitchFamily="18" charset="0"/>
              </a:rPr>
              <a:t>essentential</a:t>
            </a:r>
            <a:r>
              <a:rPr lang="en-US" sz="2400" b="1" i="1" dirty="0" smtClean="0">
                <a:latin typeface="Rockwell" pitchFamily="18" charset="0"/>
              </a:rPr>
              <a:t> for all living beings. It is contained in amino acids. It is required for plant growth. So it is used for making </a:t>
            </a:r>
            <a:r>
              <a:rPr lang="en-US" sz="2400" b="1" i="1" dirty="0" err="1" smtClean="0">
                <a:latin typeface="Rockwell" pitchFamily="18" charset="0"/>
              </a:rPr>
              <a:t>fertillizers</a:t>
            </a:r>
            <a:r>
              <a:rPr lang="en-US" sz="2400" b="1" i="1" dirty="0" smtClean="0">
                <a:latin typeface="Rockwell" pitchFamily="18" charset="0"/>
              </a:rPr>
              <a:t> such as urea, NPK etc</a:t>
            </a:r>
          </a:p>
          <a:p>
            <a:pPr eaLnBrk="1" hangingPunct="1">
              <a:buFont typeface="Wingdings" pitchFamily="2" charset="2"/>
              <a:buNone/>
              <a:defRPr/>
            </a:pPr>
            <a:endParaRPr lang="en-US" sz="2400" b="1" i="1" dirty="0" smtClean="0">
              <a:latin typeface="Rockwell" pitchFamily="18" charset="0"/>
            </a:endParaRPr>
          </a:p>
        </p:txBody>
      </p:sp>
      <p:graphicFrame>
        <p:nvGraphicFramePr>
          <p:cNvPr id="5" name="Diagram 4"/>
          <p:cNvGraphicFramePr/>
          <p:nvPr/>
        </p:nvGraphicFramePr>
        <p:xfrm>
          <a:off x="457200" y="152400"/>
          <a:ext cx="83058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 K Sinha\Desktop\ONLINE CLASSES MATERIAL\CLASS 10\50471-thank you slide for ppt.png"/>
          <p:cNvPicPr>
            <a:picLocks noChangeAspect="1" noChangeArrowheads="1"/>
          </p:cNvPicPr>
          <p:nvPr/>
        </p:nvPicPr>
        <p:blipFill>
          <a:blip r:embed="rId2"/>
          <a:srcRect/>
          <a:stretch>
            <a:fillRect/>
          </a:stretch>
        </p:blipFill>
        <p:spPr bwMode="auto">
          <a:xfrm>
            <a:off x="-1524000" y="0"/>
            <a:ext cx="12192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 K Sinha\Desktop\ONLINE CLASSES MATERIAL\CLASS 8\MATERIAL METALS AND NON METALS\16fdabbc762b26e38caeb246a4f05e61"/>
          <p:cNvPicPr>
            <a:picLocks noChangeAspect="1" noChangeArrowheads="1"/>
          </p:cNvPicPr>
          <p:nvPr/>
        </p:nvPicPr>
        <p:blipFill>
          <a:blip r:embed="rId2"/>
          <a:srcRect/>
          <a:stretch>
            <a:fillRect/>
          </a:stretch>
        </p:blipFill>
        <p:spPr bwMode="auto">
          <a:xfrm>
            <a:off x="0" y="225256"/>
            <a:ext cx="9144000" cy="6175543"/>
          </a:xfrm>
          <a:prstGeom prst="rect">
            <a:avLst/>
          </a:prstGeom>
          <a:noFill/>
        </p:spPr>
      </p:pic>
      <p:sp>
        <p:nvSpPr>
          <p:cNvPr id="6" name="Rectangle 5"/>
          <p:cNvSpPr/>
          <p:nvPr/>
        </p:nvSpPr>
        <p:spPr>
          <a:xfrm>
            <a:off x="381000" y="304801"/>
            <a:ext cx="4876800" cy="341632"/>
          </a:xfrm>
          <a:prstGeom prst="rect">
            <a:avLst/>
          </a:prstGeom>
        </p:spPr>
        <p:txBody>
          <a:bodyPr wrap="square">
            <a:spAutoFit/>
          </a:bodyPr>
          <a:lstStyle/>
          <a:p>
            <a:pPr>
              <a:lnSpc>
                <a:spcPct val="90000"/>
              </a:lnSpc>
              <a:buFont typeface="Wingdings" pitchFamily="2" charset="2"/>
              <a:buNone/>
            </a:pPr>
            <a:r>
              <a:rPr lang="en-US" b="1" i="1" dirty="0" smtClean="0">
                <a:solidFill>
                  <a:srgbClr val="000000"/>
                </a:solidFill>
                <a:latin typeface="Rockwell" pitchFamily="18" charset="0"/>
              </a:rPr>
              <a:t>. </a:t>
            </a:r>
            <a:endParaRPr lang="en-US" b="1" i="1" dirty="0">
              <a:solidFill>
                <a:srgbClr val="000000"/>
              </a:solidFill>
              <a:latin typeface="Rockwell"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52400" y="1524000"/>
            <a:ext cx="6172200" cy="4876800"/>
          </a:xfrm>
          <a:ln>
            <a:solidFill>
              <a:srgbClr val="000000"/>
            </a:solidFill>
          </a:ln>
        </p:spPr>
        <p:txBody>
          <a:bodyPr>
            <a:normAutofit fontScale="92500"/>
          </a:bodyPr>
          <a:lstStyle/>
          <a:p>
            <a:pPr>
              <a:lnSpc>
                <a:spcPct val="90000"/>
              </a:lnSpc>
            </a:pPr>
            <a:r>
              <a:rPr lang="en-US" sz="2400" dirty="0">
                <a:solidFill>
                  <a:srgbClr val="000000"/>
                </a:solidFill>
              </a:rPr>
              <a:t>   </a:t>
            </a:r>
            <a:r>
              <a:rPr lang="en-US" sz="2400" b="1" i="1" dirty="0">
                <a:solidFill>
                  <a:srgbClr val="000000"/>
                </a:solidFill>
                <a:latin typeface="Rockwell" pitchFamily="18" charset="0"/>
              </a:rPr>
              <a:t>Metal is a </a:t>
            </a:r>
            <a:r>
              <a:rPr lang="en-US" sz="2400" b="1" i="1" dirty="0">
                <a:solidFill>
                  <a:srgbClr val="000000"/>
                </a:solidFill>
                <a:latin typeface="Rockwell" pitchFamily="18" charset="0"/>
                <a:hlinkClick r:id="rId2" tooltip="Chemical element"/>
              </a:rPr>
              <a:t>chemical element</a:t>
            </a:r>
            <a:r>
              <a:rPr lang="en-US" sz="2400" b="1" i="1" dirty="0">
                <a:solidFill>
                  <a:srgbClr val="000000"/>
                </a:solidFill>
                <a:latin typeface="Rockwell" pitchFamily="18" charset="0"/>
              </a:rPr>
              <a:t> that is a good </a:t>
            </a:r>
            <a:r>
              <a:rPr lang="en-US" sz="2400" b="1" i="1" dirty="0">
                <a:solidFill>
                  <a:srgbClr val="000000"/>
                </a:solidFill>
                <a:latin typeface="Rockwell" pitchFamily="18" charset="0"/>
                <a:hlinkClick r:id="rId3" tooltip="Electrical conductor"/>
              </a:rPr>
              <a:t>conductor</a:t>
            </a:r>
            <a:r>
              <a:rPr lang="en-US" sz="2400" b="1" i="1" dirty="0">
                <a:solidFill>
                  <a:srgbClr val="000000"/>
                </a:solidFill>
                <a:latin typeface="Rockwell" pitchFamily="18" charset="0"/>
              </a:rPr>
              <a:t> of both </a:t>
            </a:r>
            <a:r>
              <a:rPr lang="en-US" sz="2400" b="1" i="1" dirty="0">
                <a:solidFill>
                  <a:srgbClr val="000000"/>
                </a:solidFill>
                <a:latin typeface="Rockwell" pitchFamily="18" charset="0"/>
                <a:hlinkClick r:id="rId4" tooltip="Electricity"/>
              </a:rPr>
              <a:t>electricity</a:t>
            </a:r>
            <a:r>
              <a:rPr lang="en-US" sz="2400" b="1" i="1" dirty="0">
                <a:solidFill>
                  <a:srgbClr val="000000"/>
                </a:solidFill>
                <a:latin typeface="Rockwell" pitchFamily="18" charset="0"/>
              </a:rPr>
              <a:t> and </a:t>
            </a:r>
            <a:r>
              <a:rPr lang="en-US" sz="2400" b="1" i="1" dirty="0">
                <a:solidFill>
                  <a:srgbClr val="000000"/>
                </a:solidFill>
                <a:latin typeface="Rockwell" pitchFamily="18" charset="0"/>
                <a:hlinkClick r:id="rId5" tooltip="Heat"/>
              </a:rPr>
              <a:t>heat</a:t>
            </a:r>
            <a:r>
              <a:rPr lang="en-US" sz="2400" b="1" i="1" dirty="0">
                <a:solidFill>
                  <a:srgbClr val="000000"/>
                </a:solidFill>
                <a:latin typeface="Rockwell" pitchFamily="18" charset="0"/>
              </a:rPr>
              <a:t> and forms </a:t>
            </a:r>
            <a:r>
              <a:rPr lang="en-US" sz="2400" b="1" i="1" dirty="0" err="1">
                <a:solidFill>
                  <a:srgbClr val="000000"/>
                </a:solidFill>
                <a:latin typeface="Rockwell" pitchFamily="18" charset="0"/>
                <a:hlinkClick r:id="rId6" tooltip="Cations"/>
              </a:rPr>
              <a:t>cations</a:t>
            </a:r>
            <a:r>
              <a:rPr lang="en-US" sz="2400" b="1" i="1" dirty="0">
                <a:solidFill>
                  <a:srgbClr val="000000"/>
                </a:solidFill>
                <a:latin typeface="Rockwell" pitchFamily="18" charset="0"/>
              </a:rPr>
              <a:t> and </a:t>
            </a:r>
            <a:r>
              <a:rPr lang="en-US" sz="2400" b="1" i="1" dirty="0">
                <a:solidFill>
                  <a:srgbClr val="000000"/>
                </a:solidFill>
                <a:latin typeface="Rockwell" pitchFamily="18" charset="0"/>
                <a:hlinkClick r:id="rId7" tooltip="Ionic bonds"/>
              </a:rPr>
              <a:t>ionic bonds</a:t>
            </a:r>
            <a:r>
              <a:rPr lang="en-US" sz="2400" b="1" i="1" dirty="0">
                <a:solidFill>
                  <a:srgbClr val="000000"/>
                </a:solidFill>
                <a:latin typeface="Rockwell" pitchFamily="18" charset="0"/>
              </a:rPr>
              <a:t> with </a:t>
            </a:r>
            <a:r>
              <a:rPr lang="en-US" sz="2400" b="1" i="1" dirty="0">
                <a:solidFill>
                  <a:srgbClr val="000000"/>
                </a:solidFill>
                <a:latin typeface="Rockwell" pitchFamily="18" charset="0"/>
                <a:hlinkClick r:id="rId8" tooltip="Non-metal"/>
              </a:rPr>
              <a:t>non-metals</a:t>
            </a:r>
            <a:r>
              <a:rPr lang="en-US" sz="2400" b="1" i="1" dirty="0">
                <a:solidFill>
                  <a:srgbClr val="000000"/>
                </a:solidFill>
                <a:latin typeface="Rockwell" pitchFamily="18" charset="0"/>
              </a:rPr>
              <a:t>. </a:t>
            </a:r>
            <a:endParaRPr lang="en-US" sz="2400" b="1" i="1" dirty="0" smtClean="0">
              <a:solidFill>
                <a:srgbClr val="000000"/>
              </a:solidFill>
              <a:latin typeface="Rockwell" pitchFamily="18" charset="0"/>
            </a:endParaRPr>
          </a:p>
          <a:p>
            <a:pPr>
              <a:lnSpc>
                <a:spcPct val="90000"/>
              </a:lnSpc>
            </a:pPr>
            <a:r>
              <a:rPr lang="en-US" sz="2400" b="1" i="1" dirty="0" smtClean="0">
                <a:solidFill>
                  <a:srgbClr val="000000"/>
                </a:solidFill>
                <a:latin typeface="Rockwell" pitchFamily="18" charset="0"/>
              </a:rPr>
              <a:t> A</a:t>
            </a:r>
            <a:r>
              <a:rPr lang="en-US" sz="2400" b="1" i="1" dirty="0">
                <a:solidFill>
                  <a:srgbClr val="000000"/>
                </a:solidFill>
                <a:latin typeface="Rockwell" pitchFamily="18" charset="0"/>
              </a:rPr>
              <a:t> metal (from </a:t>
            </a:r>
            <a:r>
              <a:rPr lang="en-US" sz="2400" b="1" i="1" dirty="0">
                <a:solidFill>
                  <a:srgbClr val="000000"/>
                </a:solidFill>
                <a:latin typeface="Rockwell" pitchFamily="18" charset="0"/>
                <a:hlinkClick r:id="rId9" tooltip="Greek language"/>
              </a:rPr>
              <a:t>Greek</a:t>
            </a:r>
            <a:r>
              <a:rPr lang="en-US" sz="2400" b="1" i="1" dirty="0">
                <a:solidFill>
                  <a:srgbClr val="000000"/>
                </a:solidFill>
                <a:latin typeface="Rockwell" pitchFamily="18" charset="0"/>
              </a:rPr>
              <a:t> "-</a:t>
            </a:r>
            <a:r>
              <a:rPr lang="en-US" sz="2400" b="1" i="1" dirty="0" err="1">
                <a:solidFill>
                  <a:srgbClr val="000000"/>
                </a:solidFill>
                <a:latin typeface="Rockwell" pitchFamily="18" charset="0"/>
              </a:rPr>
              <a:t>métallon</a:t>
            </a:r>
            <a:r>
              <a:rPr lang="en-US" sz="2400" b="1" i="1" dirty="0">
                <a:solidFill>
                  <a:srgbClr val="000000"/>
                </a:solidFill>
                <a:latin typeface="Rockwell" pitchFamily="18" charset="0"/>
              </a:rPr>
              <a:t>, "minerals </a:t>
            </a:r>
            <a:r>
              <a:rPr lang="en-US" sz="2400" b="1" i="1" dirty="0" smtClean="0">
                <a:solidFill>
                  <a:srgbClr val="000000"/>
                </a:solidFill>
                <a:latin typeface="Rockwell" pitchFamily="18" charset="0"/>
              </a:rPr>
              <a:t>) is characterized </a:t>
            </a:r>
            <a:r>
              <a:rPr lang="en-US" sz="2400" b="1" i="1" dirty="0">
                <a:solidFill>
                  <a:srgbClr val="000000"/>
                </a:solidFill>
                <a:latin typeface="Rockwell" pitchFamily="18" charset="0"/>
              </a:rPr>
              <a:t>by high </a:t>
            </a:r>
            <a:r>
              <a:rPr lang="en-US" sz="2400" b="1" i="1" dirty="0">
                <a:solidFill>
                  <a:srgbClr val="000000"/>
                </a:solidFill>
                <a:latin typeface="Rockwell" pitchFamily="18" charset="0"/>
                <a:hlinkClick r:id="rId10" tooltip="Electrical conductivity"/>
              </a:rPr>
              <a:t>electrical conductivity</a:t>
            </a:r>
            <a:r>
              <a:rPr lang="en-US" sz="2400" b="1" i="1" dirty="0">
                <a:solidFill>
                  <a:srgbClr val="000000"/>
                </a:solidFill>
                <a:latin typeface="Rockwell" pitchFamily="18" charset="0"/>
              </a:rPr>
              <a:t>. In a metal, atoms readily lose </a:t>
            </a:r>
            <a:r>
              <a:rPr lang="en-US" sz="2400" b="1" i="1" dirty="0">
                <a:solidFill>
                  <a:srgbClr val="000000"/>
                </a:solidFill>
                <a:latin typeface="Rockwell" pitchFamily="18" charset="0"/>
                <a:hlinkClick r:id="rId11" tooltip="Electrons"/>
              </a:rPr>
              <a:t>electrons</a:t>
            </a:r>
            <a:r>
              <a:rPr lang="en-US" sz="2400" b="1" i="1" dirty="0">
                <a:solidFill>
                  <a:srgbClr val="000000"/>
                </a:solidFill>
                <a:latin typeface="Rockwell" pitchFamily="18" charset="0"/>
              </a:rPr>
              <a:t> to form positive </a:t>
            </a:r>
            <a:r>
              <a:rPr lang="en-US" sz="2400" b="1" i="1" dirty="0">
                <a:solidFill>
                  <a:srgbClr val="000000"/>
                </a:solidFill>
                <a:latin typeface="Rockwell" pitchFamily="18" charset="0"/>
                <a:hlinkClick r:id="rId12" tooltip="Ion"/>
              </a:rPr>
              <a:t>ions</a:t>
            </a:r>
            <a:r>
              <a:rPr lang="en-US" sz="2400" b="1" i="1" dirty="0">
                <a:solidFill>
                  <a:srgbClr val="000000"/>
                </a:solidFill>
                <a:latin typeface="Rockwell" pitchFamily="18" charset="0"/>
              </a:rPr>
              <a:t> (</a:t>
            </a:r>
            <a:r>
              <a:rPr lang="en-US" sz="2400" b="1" i="1" dirty="0" err="1">
                <a:solidFill>
                  <a:srgbClr val="000000"/>
                </a:solidFill>
                <a:latin typeface="Rockwell" pitchFamily="18" charset="0"/>
                <a:hlinkClick r:id="rId6" tooltip="Cations"/>
              </a:rPr>
              <a:t>cations</a:t>
            </a:r>
            <a:r>
              <a:rPr lang="en-US" sz="2400" b="1" i="1" dirty="0">
                <a:solidFill>
                  <a:srgbClr val="000000"/>
                </a:solidFill>
                <a:latin typeface="Rockwell" pitchFamily="18" charset="0"/>
              </a:rPr>
              <a:t>). </a:t>
            </a:r>
            <a:endParaRPr lang="en-US" sz="2400" b="1" i="1" dirty="0" smtClean="0">
              <a:solidFill>
                <a:srgbClr val="000000"/>
              </a:solidFill>
              <a:latin typeface="Rockwell" pitchFamily="18" charset="0"/>
            </a:endParaRPr>
          </a:p>
          <a:p>
            <a:pPr>
              <a:lnSpc>
                <a:spcPct val="90000"/>
              </a:lnSpc>
            </a:pPr>
            <a:r>
              <a:rPr lang="en-US" sz="2400" b="1" i="1" dirty="0" smtClean="0">
                <a:solidFill>
                  <a:srgbClr val="000000"/>
                </a:solidFill>
                <a:latin typeface="Rockwell" pitchFamily="18" charset="0"/>
              </a:rPr>
              <a:t> Those </a:t>
            </a:r>
            <a:r>
              <a:rPr lang="en-US" sz="2400" b="1" i="1" dirty="0">
                <a:solidFill>
                  <a:srgbClr val="000000"/>
                </a:solidFill>
                <a:latin typeface="Rockwell" pitchFamily="18" charset="0"/>
              </a:rPr>
              <a:t>ions are surrounded by delocalized electrons, which are responsible for the conductivity. </a:t>
            </a:r>
            <a:endParaRPr lang="en-US" sz="2400" b="1" i="1" dirty="0" smtClean="0">
              <a:solidFill>
                <a:srgbClr val="000000"/>
              </a:solidFill>
              <a:latin typeface="Rockwell" pitchFamily="18" charset="0"/>
            </a:endParaRPr>
          </a:p>
          <a:p>
            <a:pPr>
              <a:lnSpc>
                <a:spcPct val="90000"/>
              </a:lnSpc>
            </a:pPr>
            <a:r>
              <a:rPr lang="en-US" sz="2400" b="1" i="1" dirty="0" smtClean="0">
                <a:solidFill>
                  <a:srgbClr val="000000"/>
                </a:solidFill>
                <a:latin typeface="Rockwell" pitchFamily="18" charset="0"/>
              </a:rPr>
              <a:t>The Examples are- Iron, copper, zinc, magnesium, sodium, potassium, gold, silver, platinum etc</a:t>
            </a:r>
            <a:endParaRPr lang="en-US" sz="2400" b="1" i="1" dirty="0">
              <a:solidFill>
                <a:srgbClr val="000000"/>
              </a:solidFill>
              <a:latin typeface="Rockwell" pitchFamily="18" charset="0"/>
            </a:endParaRPr>
          </a:p>
        </p:txBody>
      </p:sp>
      <p:sp>
        <p:nvSpPr>
          <p:cNvPr id="57348" name="WordArt 4"/>
          <p:cNvSpPr>
            <a:spLocks noChangeArrowheads="1" noChangeShapeType="1" noTextEdit="1"/>
          </p:cNvSpPr>
          <p:nvPr/>
        </p:nvSpPr>
        <p:spPr bwMode="auto">
          <a:xfrm>
            <a:off x="152400" y="228600"/>
            <a:ext cx="7696200" cy="1066800"/>
          </a:xfrm>
          <a:prstGeom prst="rect">
            <a:avLst/>
          </a:prstGeom>
        </p:spPr>
        <p:txBody>
          <a:bodyPr wrap="none" fromWordArt="1">
            <a:prstTxWarp prst="textDoubleWave1">
              <a:avLst>
                <a:gd name="adj1" fmla="val 6500"/>
                <a:gd name="adj2" fmla="val 0"/>
              </a:avLst>
            </a:prstTxWarp>
          </a:bodyPr>
          <a:lstStyle/>
          <a:p>
            <a:pPr algn="ctr"/>
            <a:r>
              <a:rPr lang="en-US" sz="4000" b="1" i="1" kern="10" spc="-400" dirty="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METALS</a:t>
            </a:r>
          </a:p>
        </p:txBody>
      </p:sp>
      <p:pic>
        <p:nvPicPr>
          <p:cNvPr id="57350" name="Picture 6" descr="ANd9GcR0C6ZB1h4_l19rISDy0MFjHMXCqlmx38RptCvCPLFUuAvuOOU&amp;t=1&amp;usg=__vMFeIBQv2ksaK6ypWq7eON0QV7c="/>
          <p:cNvPicPr>
            <a:picLocks noChangeAspect="1" noChangeArrowheads="1"/>
          </p:cNvPicPr>
          <p:nvPr/>
        </p:nvPicPr>
        <p:blipFill>
          <a:blip r:embed="rId13"/>
          <a:srcRect/>
          <a:stretch>
            <a:fillRect/>
          </a:stretch>
        </p:blipFill>
        <p:spPr bwMode="auto">
          <a:xfrm>
            <a:off x="6477000" y="1524000"/>
            <a:ext cx="2219325" cy="20574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amond(in)">
                                      <p:cBhvr>
                                        <p:cTn id="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N K Sinha\Desktop\ONLINE CLASSES MATERIAL\CLASS 8\MATERIAL METALS AND NON METALS\physical-properties-of-metals-and-non-metals-4-638.jpg"/>
          <p:cNvPicPr>
            <a:picLocks noChangeAspect="1" noChangeArrowheads="1"/>
          </p:cNvPicPr>
          <p:nvPr/>
        </p:nvPicPr>
        <p:blipFill>
          <a:blip r:embed="rId2"/>
          <a:srcRect/>
          <a:stretch>
            <a:fillRect/>
          </a:stretch>
        </p:blipFill>
        <p:spPr bwMode="auto">
          <a:xfrm>
            <a:off x="228600" y="228600"/>
            <a:ext cx="8610599" cy="64007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1600200"/>
            <a:ext cx="5029200" cy="4876800"/>
          </a:xfrm>
          <a:ln>
            <a:solidFill>
              <a:srgbClr val="000000"/>
            </a:solidFill>
          </a:ln>
        </p:spPr>
        <p:txBody>
          <a:bodyPr>
            <a:normAutofit/>
          </a:bodyPr>
          <a:lstStyle/>
          <a:p>
            <a:pPr>
              <a:lnSpc>
                <a:spcPct val="90000"/>
              </a:lnSpc>
            </a:pPr>
            <a:r>
              <a:rPr lang="en-US" b="1" dirty="0"/>
              <a:t>  </a:t>
            </a:r>
            <a:r>
              <a:rPr lang="en-US" sz="2400" b="1" i="1" dirty="0" smtClean="0">
                <a:latin typeface="Rockwell" pitchFamily="18" charset="0"/>
              </a:rPr>
              <a:t>Non metal is a chemical element that </a:t>
            </a:r>
            <a:r>
              <a:rPr lang="en-US" sz="2400" b="1" i="1" dirty="0" smtClean="0">
                <a:solidFill>
                  <a:srgbClr val="000000"/>
                </a:solidFill>
                <a:latin typeface="Rockwell" pitchFamily="18" charset="0"/>
              </a:rPr>
              <a:t>bad </a:t>
            </a:r>
            <a:r>
              <a:rPr lang="en-US" sz="2400" b="1" i="1" dirty="0" smtClean="0">
                <a:solidFill>
                  <a:srgbClr val="000000"/>
                </a:solidFill>
                <a:latin typeface="Rockwell" pitchFamily="18" charset="0"/>
                <a:hlinkClick r:id="rId2" tooltip="Electrical conductor"/>
              </a:rPr>
              <a:t>conductor</a:t>
            </a:r>
            <a:r>
              <a:rPr lang="en-US" sz="2400" b="1" i="1" dirty="0" smtClean="0">
                <a:solidFill>
                  <a:srgbClr val="000000"/>
                </a:solidFill>
                <a:latin typeface="Rockwell" pitchFamily="18" charset="0"/>
              </a:rPr>
              <a:t> of both </a:t>
            </a:r>
            <a:r>
              <a:rPr lang="en-US" sz="2400" b="1" i="1" dirty="0" smtClean="0">
                <a:solidFill>
                  <a:srgbClr val="000000"/>
                </a:solidFill>
                <a:latin typeface="Rockwell" pitchFamily="18" charset="0"/>
                <a:hlinkClick r:id="rId3" tooltip="Electricity"/>
              </a:rPr>
              <a:t>electricity</a:t>
            </a:r>
            <a:r>
              <a:rPr lang="en-US" sz="2400" b="1" i="1" dirty="0" smtClean="0">
                <a:solidFill>
                  <a:srgbClr val="000000"/>
                </a:solidFill>
                <a:latin typeface="Rockwell" pitchFamily="18" charset="0"/>
              </a:rPr>
              <a:t> and </a:t>
            </a:r>
            <a:r>
              <a:rPr lang="en-US" sz="2400" b="1" i="1" dirty="0" smtClean="0">
                <a:solidFill>
                  <a:srgbClr val="000000"/>
                </a:solidFill>
                <a:latin typeface="Rockwell" pitchFamily="18" charset="0"/>
                <a:hlinkClick r:id="rId4" tooltip="Heat"/>
              </a:rPr>
              <a:t>heat</a:t>
            </a:r>
            <a:r>
              <a:rPr lang="en-US" sz="2400" b="1" i="1" dirty="0" smtClean="0">
                <a:solidFill>
                  <a:srgbClr val="000000"/>
                </a:solidFill>
                <a:latin typeface="Rockwell" pitchFamily="18" charset="0"/>
              </a:rPr>
              <a:t> and forms anions and </a:t>
            </a:r>
            <a:r>
              <a:rPr lang="en-US" sz="2400" b="1" i="1" dirty="0" smtClean="0">
                <a:solidFill>
                  <a:srgbClr val="000000"/>
                </a:solidFill>
                <a:latin typeface="Rockwell" pitchFamily="18" charset="0"/>
                <a:hlinkClick r:id="rId5" tooltip="Ionic bonds"/>
              </a:rPr>
              <a:t>ionic bonds</a:t>
            </a:r>
            <a:r>
              <a:rPr lang="en-US" sz="2400" b="1" i="1" dirty="0" smtClean="0">
                <a:solidFill>
                  <a:srgbClr val="000000"/>
                </a:solidFill>
                <a:latin typeface="Rockwell" pitchFamily="18" charset="0"/>
              </a:rPr>
              <a:t> with </a:t>
            </a:r>
            <a:r>
              <a:rPr lang="en-US" sz="2400" b="1" i="1" dirty="0" smtClean="0">
                <a:solidFill>
                  <a:srgbClr val="000000"/>
                </a:solidFill>
                <a:latin typeface="Rockwell" pitchFamily="18" charset="0"/>
                <a:hlinkClick r:id="rId6" tooltip="Non-metal"/>
              </a:rPr>
              <a:t>metals</a:t>
            </a:r>
            <a:r>
              <a:rPr lang="en-US" sz="2400" b="1" i="1" dirty="0" smtClean="0">
                <a:solidFill>
                  <a:srgbClr val="000000"/>
                </a:solidFill>
                <a:latin typeface="Rockwell" pitchFamily="18" charset="0"/>
              </a:rPr>
              <a:t>.</a:t>
            </a:r>
          </a:p>
          <a:p>
            <a:r>
              <a:rPr lang="en-US" sz="2400" b="1" i="1" dirty="0" smtClean="0">
                <a:solidFill>
                  <a:srgbClr val="000000"/>
                </a:solidFill>
                <a:latin typeface="Rockwell" pitchFamily="18" charset="0"/>
              </a:rPr>
              <a:t>Non metals are readily accept electrons to form negatively charged ions ( anions)</a:t>
            </a:r>
          </a:p>
          <a:p>
            <a:r>
              <a:rPr lang="en-US" sz="2400" b="1" i="1" dirty="0" smtClean="0">
                <a:latin typeface="Rockwell" pitchFamily="18" charset="0"/>
              </a:rPr>
              <a:t>The examples of non-metals are </a:t>
            </a:r>
            <a:r>
              <a:rPr lang="en-US" sz="2400" b="1" i="1" dirty="0" err="1" smtClean="0">
                <a:latin typeface="Rockwell" pitchFamily="18" charset="0"/>
              </a:rPr>
              <a:t>sulphur</a:t>
            </a:r>
            <a:r>
              <a:rPr lang="en-US" sz="2400" b="1" i="1" dirty="0" smtClean="0">
                <a:latin typeface="Rockwell" pitchFamily="18" charset="0"/>
              </a:rPr>
              <a:t>, carbon, oxygen, phosphorus, hydrogen, oxygen, nitrogen etc</a:t>
            </a:r>
            <a:endParaRPr lang="en-US" sz="2400" b="1" i="1" dirty="0">
              <a:latin typeface="Rockwell" pitchFamily="18" charset="0"/>
            </a:endParaRPr>
          </a:p>
        </p:txBody>
      </p:sp>
      <p:sp>
        <p:nvSpPr>
          <p:cNvPr id="58372" name="WordArt 4"/>
          <p:cNvSpPr>
            <a:spLocks noChangeArrowheads="1" noChangeShapeType="1" noTextEdit="1"/>
          </p:cNvSpPr>
          <p:nvPr/>
        </p:nvSpPr>
        <p:spPr bwMode="auto">
          <a:xfrm>
            <a:off x="304800" y="228600"/>
            <a:ext cx="7696200" cy="1066800"/>
          </a:xfrm>
          <a:prstGeom prst="rect">
            <a:avLst/>
          </a:prstGeom>
        </p:spPr>
        <p:txBody>
          <a:bodyPr wrap="none" fromWordArt="1">
            <a:prstTxWarp prst="textDoubleWave1">
              <a:avLst>
                <a:gd name="adj1" fmla="val 6500"/>
                <a:gd name="adj2" fmla="val 0"/>
              </a:avLst>
            </a:prstTxWarp>
          </a:bodyPr>
          <a:lstStyle/>
          <a:p>
            <a:pPr algn="ctr"/>
            <a:r>
              <a:rPr lang="en-US" sz="4000" b="1" i="1" kern="10" spc="-40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NON METALS</a:t>
            </a:r>
          </a:p>
        </p:txBody>
      </p:sp>
      <p:pic>
        <p:nvPicPr>
          <p:cNvPr id="6147" name="Picture 3" descr="C:\Users\N K Sinha\Desktop\images.jpg"/>
          <p:cNvPicPr>
            <a:picLocks noChangeAspect="1" noChangeArrowheads="1"/>
          </p:cNvPicPr>
          <p:nvPr/>
        </p:nvPicPr>
        <p:blipFill>
          <a:blip r:embed="rId7"/>
          <a:srcRect/>
          <a:stretch>
            <a:fillRect/>
          </a:stretch>
        </p:blipFill>
        <p:spPr bwMode="auto">
          <a:xfrm>
            <a:off x="5562601" y="1600200"/>
            <a:ext cx="3581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amond(in)">
                                      <p:cBhvr>
                                        <p:cTn id="7" dur="2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i="1" kern="10" spc="-360" dirty="0" smtClean="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PHYSICAL PROPERTIES  - METALS</a:t>
            </a:r>
            <a:endParaRPr lang="en-US" dirty="0"/>
          </a:p>
        </p:txBody>
      </p:sp>
      <p:sp>
        <p:nvSpPr>
          <p:cNvPr id="3" name="Content Placeholder 2"/>
          <p:cNvSpPr>
            <a:spLocks noGrp="1"/>
          </p:cNvSpPr>
          <p:nvPr>
            <p:ph idx="1"/>
          </p:nvPr>
        </p:nvSpPr>
        <p:spPr>
          <a:xfrm>
            <a:off x="457200" y="1066800"/>
            <a:ext cx="8229600" cy="5638800"/>
          </a:xfrm>
        </p:spPr>
        <p:txBody>
          <a:bodyPr>
            <a:normAutofit lnSpcReduction="10000"/>
          </a:bodyPr>
          <a:lstStyle/>
          <a:p>
            <a:r>
              <a:rPr lang="en-US" sz="2200" b="1" u="sng" dirty="0" smtClean="0"/>
              <a:t>PHYSICAL STATE</a:t>
            </a:r>
            <a:r>
              <a:rPr lang="en-US" sz="2200" dirty="0" smtClean="0"/>
              <a:t>:- All metals are solid at room temperature except mercury which is liquid. </a:t>
            </a:r>
          </a:p>
          <a:p>
            <a:r>
              <a:rPr lang="en-US" sz="2200" b="1" u="sng" dirty="0" smtClean="0"/>
              <a:t>HARDNESS</a:t>
            </a:r>
            <a:r>
              <a:rPr lang="en-US" sz="2200" b="1" dirty="0" smtClean="0"/>
              <a:t>:- </a:t>
            </a:r>
            <a:r>
              <a:rPr lang="en-US" sz="2200" dirty="0" smtClean="0"/>
              <a:t>Most metals are very hard. They can withstand the high pressure without getting distorted. But metals such as Sodium and potassium are soft metals and they can be cut by a knife.</a:t>
            </a:r>
          </a:p>
          <a:p>
            <a:r>
              <a:rPr lang="en-US" sz="2200" b="1" u="sng" dirty="0" smtClean="0"/>
              <a:t>DENSITY:-  </a:t>
            </a:r>
            <a:r>
              <a:rPr lang="en-US" sz="2200" dirty="0" smtClean="0"/>
              <a:t>Metals generally have high density than non metals. That is why they are very hard.</a:t>
            </a:r>
          </a:p>
          <a:p>
            <a:r>
              <a:rPr lang="en-US" sz="2200" b="1" u="sng" dirty="0" smtClean="0"/>
              <a:t>TENSILE STRENGTH:- </a:t>
            </a:r>
            <a:r>
              <a:rPr lang="en-US" sz="2200" dirty="0" smtClean="0"/>
              <a:t>Metals have high tensile strength, </a:t>
            </a:r>
            <a:r>
              <a:rPr lang="en-US" sz="2200" dirty="0" err="1" smtClean="0"/>
              <a:t>ie</a:t>
            </a:r>
            <a:r>
              <a:rPr lang="en-US" sz="2200" dirty="0" smtClean="0"/>
              <a:t> they can be stretched to some degree without breaking. Metals like tungsten has high tensile strength</a:t>
            </a:r>
          </a:p>
          <a:p>
            <a:r>
              <a:rPr lang="en-US" sz="2200" b="1" u="sng" dirty="0" smtClean="0"/>
              <a:t>LUSTRE:- </a:t>
            </a:r>
            <a:r>
              <a:rPr lang="en-US" sz="2200" dirty="0" smtClean="0"/>
              <a:t>Metals have a shining surface. This is known as metallic </a:t>
            </a:r>
            <a:r>
              <a:rPr lang="en-US" sz="2200" dirty="0" err="1" smtClean="0"/>
              <a:t>lustre</a:t>
            </a:r>
            <a:r>
              <a:rPr lang="en-US" sz="2200" dirty="0" smtClean="0"/>
              <a:t>. All metals have metallic </a:t>
            </a:r>
            <a:r>
              <a:rPr lang="en-US" sz="2200" dirty="0" err="1" smtClean="0"/>
              <a:t>lusture</a:t>
            </a:r>
            <a:r>
              <a:rPr lang="en-US" sz="2200" dirty="0" smtClean="0"/>
              <a:t>. Iodine is the only non-metal which has a </a:t>
            </a:r>
            <a:r>
              <a:rPr lang="en-US" sz="2200" dirty="0" err="1" smtClean="0"/>
              <a:t>lustre</a:t>
            </a:r>
            <a:r>
              <a:rPr lang="en-US" sz="2200" dirty="0" smtClean="0"/>
              <a:t>.</a:t>
            </a:r>
          </a:p>
          <a:p>
            <a:r>
              <a:rPr lang="en-US" sz="2200" b="1" u="sng" dirty="0" smtClean="0"/>
              <a:t>MALLEABILITY:</a:t>
            </a:r>
            <a:r>
              <a:rPr lang="en-US" sz="2200" dirty="0" smtClean="0"/>
              <a:t>- The property by which metals can be beaten into thin sheets is called malleability. Metals are highly malleable and the can be beaten into thin sheets. Ex- </a:t>
            </a:r>
            <a:r>
              <a:rPr lang="en-US" sz="2200" dirty="0" err="1" smtClean="0"/>
              <a:t>Aluminium</a:t>
            </a:r>
            <a:r>
              <a:rPr lang="en-US" sz="2200" dirty="0" smtClean="0"/>
              <a:t> foil used to pack food items, Silver and gold foils are used on sweets</a:t>
            </a: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i="1" kern="10" spc="-360" dirty="0" smtClean="0">
                <a:ln w="12700">
                  <a:solidFill>
                    <a:srgbClr val="000099"/>
                  </a:solidFill>
                  <a:round/>
                  <a:headEnd/>
                  <a:tailEnd/>
                </a:ln>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effectLst>
                  <a:outerShdw dist="125724" dir="18900000" algn="ctr" rotWithShape="0">
                    <a:srgbClr val="000099"/>
                  </a:outerShdw>
                </a:effectLst>
                <a:latin typeface="Bookman Old Style"/>
              </a:rPr>
              <a:t>PHYSICAL PROPERTIES  - METALS</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r>
              <a:rPr lang="en-US" sz="2200" b="1" u="sng" dirty="0" smtClean="0"/>
              <a:t>DUCTILITY</a:t>
            </a:r>
            <a:r>
              <a:rPr lang="en-US" sz="2200" dirty="0" smtClean="0"/>
              <a:t>:- The property by which metals can be drawn into thin duct/wires is called ductility. Metals are highly ductile and the can be drawn into thin wires. Ex- Copper wires, </a:t>
            </a:r>
            <a:r>
              <a:rPr lang="en-US" sz="2200" dirty="0" err="1" smtClean="0"/>
              <a:t>Nichrome</a:t>
            </a:r>
            <a:r>
              <a:rPr lang="en-US" sz="2200" dirty="0" smtClean="0"/>
              <a:t> wires are used to </a:t>
            </a:r>
            <a:r>
              <a:rPr lang="en-US" sz="2200" dirty="0" err="1" smtClean="0"/>
              <a:t>coduct</a:t>
            </a:r>
            <a:r>
              <a:rPr lang="en-US" sz="2200" dirty="0" smtClean="0"/>
              <a:t> electricity</a:t>
            </a:r>
          </a:p>
          <a:p>
            <a:r>
              <a:rPr lang="en-US" sz="2200" b="1" u="sng" dirty="0" smtClean="0"/>
              <a:t>SONOROUS:- </a:t>
            </a:r>
            <a:r>
              <a:rPr lang="en-US" sz="2200" dirty="0" smtClean="0"/>
              <a:t>When a piece of metal is struck with something hard a ringing sound is produced. This property of metals is known as </a:t>
            </a:r>
            <a:r>
              <a:rPr lang="en-US" sz="2200" dirty="0" err="1" smtClean="0"/>
              <a:t>sonorosity</a:t>
            </a:r>
            <a:r>
              <a:rPr lang="en-US" sz="2200" dirty="0" smtClean="0"/>
              <a:t>. Metals are said to be sonorous so they are used to make ringing bells </a:t>
            </a:r>
          </a:p>
          <a:p>
            <a:r>
              <a:rPr lang="en-US" sz="2200" b="1" u="sng" dirty="0" smtClean="0"/>
              <a:t>GOOD CONDUCTOR OF HEAT AND ELECTRICITY:-</a:t>
            </a:r>
            <a:r>
              <a:rPr lang="en-US" sz="2200" dirty="0" smtClean="0"/>
              <a:t> Metals are good conductor of heat and electricity.</a:t>
            </a:r>
            <a:endParaRPr lang="en-US" sz="2200" b="1" u="sng" dirty="0" smtClean="0"/>
          </a:p>
        </p:txBody>
      </p:sp>
      <p:pic>
        <p:nvPicPr>
          <p:cNvPr id="1027" name="Picture 3" descr="C:\Users\N K Sinha\Desktop\download (1).jpg"/>
          <p:cNvPicPr>
            <a:picLocks noChangeAspect="1" noChangeArrowheads="1"/>
          </p:cNvPicPr>
          <p:nvPr/>
        </p:nvPicPr>
        <p:blipFill>
          <a:blip r:embed="rId2"/>
          <a:srcRect/>
          <a:stretch>
            <a:fillRect/>
          </a:stretch>
        </p:blipFill>
        <p:spPr bwMode="auto">
          <a:xfrm>
            <a:off x="6096000" y="4714875"/>
            <a:ext cx="2143125" cy="21431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1536</Words>
  <Application>Microsoft Office PowerPoint</Application>
  <PresentationFormat>On-screen Show (4:3)</PresentationFormat>
  <Paragraphs>201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PHYSICAL PROPERTIES  - METALS</vt:lpstr>
      <vt:lpstr>PHYSICAL PROPERTIES  - METALS</vt:lpstr>
      <vt:lpstr>PHYSICAL PROPERTIES  - NON METALS</vt:lpstr>
      <vt:lpstr>Slide 11</vt:lpstr>
      <vt:lpstr>Slide 12</vt:lpstr>
      <vt:lpstr>Slide 13</vt:lpstr>
      <vt:lpstr>REACTION WITH OXYGEN…</vt:lpstr>
      <vt:lpstr>REACTION WITH OXYGEN…</vt:lpstr>
      <vt:lpstr>Slide 16</vt:lpstr>
      <vt:lpstr>REACTION WITH OXYGEN…</vt:lpstr>
      <vt:lpstr>REACTION OF METALS WITH WATER</vt:lpstr>
      <vt:lpstr>Slide 19</vt:lpstr>
      <vt:lpstr>Slide 20</vt:lpstr>
      <vt:lpstr>Slide 21</vt:lpstr>
      <vt:lpstr>REACTION OF METALS WITH WATER</vt:lpstr>
      <vt:lpstr>REACTION OF METALS WITH WATER</vt:lpstr>
      <vt:lpstr>Reactivity Series of Metals </vt:lpstr>
      <vt:lpstr>REACTION OF METALS WITH WATER</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K Sinha</dc:creator>
  <cp:lastModifiedBy>N K Sinha</cp:lastModifiedBy>
  <cp:revision>71</cp:revision>
  <dcterms:created xsi:type="dcterms:W3CDTF">2006-08-16T00:00:00Z</dcterms:created>
  <dcterms:modified xsi:type="dcterms:W3CDTF">2020-06-24T12:30:46Z</dcterms:modified>
</cp:coreProperties>
</file>